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73" r:id="rId5"/>
    <p:sldId id="298" r:id="rId6"/>
    <p:sldId id="290" r:id="rId7"/>
    <p:sldId id="275" r:id="rId8"/>
    <p:sldId id="276" r:id="rId9"/>
    <p:sldId id="286" r:id="rId10"/>
    <p:sldId id="295" r:id="rId11"/>
    <p:sldId id="296" r:id="rId12"/>
    <p:sldId id="277" r:id="rId13"/>
    <p:sldId id="278" r:id="rId14"/>
    <p:sldId id="279" r:id="rId15"/>
    <p:sldId id="291" r:id="rId16"/>
    <p:sldId id="285" r:id="rId17"/>
    <p:sldId id="287" r:id="rId18"/>
    <p:sldId id="288" r:id="rId19"/>
    <p:sldId id="281" r:id="rId20"/>
    <p:sldId id="282" r:id="rId21"/>
    <p:sldId id="293" r:id="rId22"/>
    <p:sldId id="294" r:id="rId23"/>
    <p:sldId id="292" r:id="rId24"/>
    <p:sldId id="29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B796"/>
    <a:srgbClr val="90E4A0"/>
    <a:srgbClr val="28ADFF"/>
    <a:srgbClr val="00FF00"/>
    <a:srgbClr val="0451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DA3509-0A5B-4990-89B2-384451D72A0D}" v="6" dt="2024-05-28T01:44:36.8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Estilo oscuro 2 - Énfasis 1/Énfasis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Estilo claro 3 - Acento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269D01E-BC32-4049-B463-5C60D7B0CCD2}" styleName="Estilo temático 2 - Énfasis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D03447BB-5D67-496B-8E87-E561075AD55C}" styleName="Estilo oscuro 1 - Énfasis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7CE84F3-28C3-443E-9E96-99CF82512B78}" styleName="Estilo oscuro 1 - Énfasis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Estilo oscuro 1 - Énfasis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94660"/>
  </p:normalViewPr>
  <p:slideViewPr>
    <p:cSldViewPr snapToGrid="0">
      <p:cViewPr>
        <p:scale>
          <a:sx n="75" d="100"/>
          <a:sy n="75" d="100"/>
        </p:scale>
        <p:origin x="36" y="-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quin Campos Barrientos" userId="403ff9ae-4455-4f4f-9695-3af7946abd90" providerId="ADAL" clId="{DBDA3509-0A5B-4990-89B2-384451D72A0D}"/>
    <pc:docChg chg="custSel addSld delSld modSld sldOrd">
      <pc:chgData name="Joaquin Campos Barrientos" userId="403ff9ae-4455-4f4f-9695-3af7946abd90" providerId="ADAL" clId="{DBDA3509-0A5B-4990-89B2-384451D72A0D}" dt="2024-06-12T15:33:51.135" v="281" actId="680"/>
      <pc:docMkLst>
        <pc:docMk/>
      </pc:docMkLst>
      <pc:sldChg chg="delSp modSp del mod">
        <pc:chgData name="Joaquin Campos Barrientos" userId="403ff9ae-4455-4f4f-9695-3af7946abd90" providerId="ADAL" clId="{DBDA3509-0A5B-4990-89B2-384451D72A0D}" dt="2024-05-29T19:03:19.445" v="280" actId="47"/>
        <pc:sldMkLst>
          <pc:docMk/>
          <pc:sldMk cId="1456404114" sldId="280"/>
        </pc:sldMkLst>
        <pc:spChg chg="del mod">
          <ac:chgData name="Joaquin Campos Barrientos" userId="403ff9ae-4455-4f4f-9695-3af7946abd90" providerId="ADAL" clId="{DBDA3509-0A5B-4990-89B2-384451D72A0D}" dt="2024-05-28T23:11:19.293" v="33" actId="478"/>
          <ac:spMkLst>
            <pc:docMk/>
            <pc:sldMk cId="1456404114" sldId="280"/>
            <ac:spMk id="3" creationId="{2006F1D3-47BF-20BF-DD16-7A21213579BE}"/>
          </ac:spMkLst>
        </pc:spChg>
        <pc:spChg chg="del">
          <ac:chgData name="Joaquin Campos Barrientos" userId="403ff9ae-4455-4f4f-9695-3af7946abd90" providerId="ADAL" clId="{DBDA3509-0A5B-4990-89B2-384451D72A0D}" dt="2024-05-28T23:11:15.429" v="32" actId="478"/>
          <ac:spMkLst>
            <pc:docMk/>
            <pc:sldMk cId="1456404114" sldId="280"/>
            <ac:spMk id="4" creationId="{379BC7EC-2913-B762-F1AE-F8F71C1C71DB}"/>
          </ac:spMkLst>
        </pc:spChg>
      </pc:sldChg>
      <pc:sldChg chg="addSp modSp mod">
        <pc:chgData name="Joaquin Campos Barrientos" userId="403ff9ae-4455-4f4f-9695-3af7946abd90" providerId="ADAL" clId="{DBDA3509-0A5B-4990-89B2-384451D72A0D}" dt="2024-05-29T19:00:39.281" v="276" actId="14100"/>
        <pc:sldMkLst>
          <pc:docMk/>
          <pc:sldMk cId="2170347201" sldId="281"/>
        </pc:sldMkLst>
        <pc:spChg chg="add mod">
          <ac:chgData name="Joaquin Campos Barrientos" userId="403ff9ae-4455-4f4f-9695-3af7946abd90" providerId="ADAL" clId="{DBDA3509-0A5B-4990-89B2-384451D72A0D}" dt="2024-05-28T01:41:38.230" v="26" actId="1076"/>
          <ac:spMkLst>
            <pc:docMk/>
            <pc:sldMk cId="2170347201" sldId="281"/>
            <ac:spMk id="2" creationId="{EA1384AD-EFBD-F264-411F-4D42BFECD5EE}"/>
          </ac:spMkLst>
        </pc:spChg>
        <pc:graphicFrameChg chg="modGraphic">
          <ac:chgData name="Joaquin Campos Barrientos" userId="403ff9ae-4455-4f4f-9695-3af7946abd90" providerId="ADAL" clId="{DBDA3509-0A5B-4990-89B2-384451D72A0D}" dt="2024-05-29T19:00:30.909" v="273" actId="14100"/>
          <ac:graphicFrameMkLst>
            <pc:docMk/>
            <pc:sldMk cId="2170347201" sldId="281"/>
            <ac:graphicFrameMk id="18" creationId="{2CD144ED-F279-49DE-E6B4-821C5A86C783}"/>
          </ac:graphicFrameMkLst>
        </pc:graphicFrameChg>
        <pc:graphicFrameChg chg="mod modGraphic">
          <ac:chgData name="Joaquin Campos Barrientos" userId="403ff9ae-4455-4f4f-9695-3af7946abd90" providerId="ADAL" clId="{DBDA3509-0A5B-4990-89B2-384451D72A0D}" dt="2024-05-29T19:00:39.281" v="276" actId="14100"/>
          <ac:graphicFrameMkLst>
            <pc:docMk/>
            <pc:sldMk cId="2170347201" sldId="281"/>
            <ac:graphicFrameMk id="20" creationId="{53AEA957-723E-96A4-711B-D14F40F8DCDB}"/>
          </ac:graphicFrameMkLst>
        </pc:graphicFrameChg>
      </pc:sldChg>
      <pc:sldChg chg="addSp modSp">
        <pc:chgData name="Joaquin Campos Barrientos" userId="403ff9ae-4455-4f4f-9695-3af7946abd90" providerId="ADAL" clId="{DBDA3509-0A5B-4990-89B2-384451D72A0D}" dt="2024-05-28T01:44:30.565" v="27"/>
        <pc:sldMkLst>
          <pc:docMk/>
          <pc:sldMk cId="753064495" sldId="282"/>
        </pc:sldMkLst>
        <pc:spChg chg="add mod">
          <ac:chgData name="Joaquin Campos Barrientos" userId="403ff9ae-4455-4f4f-9695-3af7946abd90" providerId="ADAL" clId="{DBDA3509-0A5B-4990-89B2-384451D72A0D}" dt="2024-05-28T01:44:30.565" v="27"/>
          <ac:spMkLst>
            <pc:docMk/>
            <pc:sldMk cId="753064495" sldId="282"/>
            <ac:spMk id="2" creationId="{43433CED-5CC5-8861-2E4D-3AF424E490CC}"/>
          </ac:spMkLst>
        </pc:spChg>
      </pc:sldChg>
      <pc:sldChg chg="addSp modSp mod">
        <pc:chgData name="Joaquin Campos Barrientos" userId="403ff9ae-4455-4f4f-9695-3af7946abd90" providerId="ADAL" clId="{DBDA3509-0A5B-4990-89B2-384451D72A0D}" dt="2024-05-29T18:43:03.630" v="158" actId="14734"/>
        <pc:sldMkLst>
          <pc:docMk/>
          <pc:sldMk cId="741584786" sldId="293"/>
        </pc:sldMkLst>
        <pc:spChg chg="add mod">
          <ac:chgData name="Joaquin Campos Barrientos" userId="403ff9ae-4455-4f4f-9695-3af7946abd90" providerId="ADAL" clId="{DBDA3509-0A5B-4990-89B2-384451D72A0D}" dt="2024-05-28T01:44:34.273" v="28"/>
          <ac:spMkLst>
            <pc:docMk/>
            <pc:sldMk cId="741584786" sldId="293"/>
            <ac:spMk id="3" creationId="{0E96C83B-CC6A-8800-8E9A-75CA2DEF815F}"/>
          </ac:spMkLst>
        </pc:spChg>
        <pc:graphicFrameChg chg="modGraphic">
          <ac:chgData name="Joaquin Campos Barrientos" userId="403ff9ae-4455-4f4f-9695-3af7946abd90" providerId="ADAL" clId="{DBDA3509-0A5B-4990-89B2-384451D72A0D}" dt="2024-05-29T18:36:37.719" v="93" actId="20577"/>
          <ac:graphicFrameMkLst>
            <pc:docMk/>
            <pc:sldMk cId="741584786" sldId="293"/>
            <ac:graphicFrameMk id="16" creationId="{0B0DCB77-A9F2-225A-4AA4-D381A4AB54F4}"/>
          </ac:graphicFrameMkLst>
        </pc:graphicFrameChg>
        <pc:graphicFrameChg chg="modGraphic">
          <ac:chgData name="Joaquin Campos Barrientos" userId="403ff9ae-4455-4f4f-9695-3af7946abd90" providerId="ADAL" clId="{DBDA3509-0A5B-4990-89B2-384451D72A0D}" dt="2024-05-29T18:42:28.585" v="125" actId="20577"/>
          <ac:graphicFrameMkLst>
            <pc:docMk/>
            <pc:sldMk cId="741584786" sldId="293"/>
            <ac:graphicFrameMk id="18" creationId="{2CD144ED-F279-49DE-E6B4-821C5A86C783}"/>
          </ac:graphicFrameMkLst>
        </pc:graphicFrameChg>
        <pc:graphicFrameChg chg="modGraphic">
          <ac:chgData name="Joaquin Campos Barrientos" userId="403ff9ae-4455-4f4f-9695-3af7946abd90" providerId="ADAL" clId="{DBDA3509-0A5B-4990-89B2-384451D72A0D}" dt="2024-05-29T18:43:03.630" v="158" actId="14734"/>
          <ac:graphicFrameMkLst>
            <pc:docMk/>
            <pc:sldMk cId="741584786" sldId="293"/>
            <ac:graphicFrameMk id="20" creationId="{53AEA957-723E-96A4-711B-D14F40F8DCDB}"/>
          </ac:graphicFrameMkLst>
        </pc:graphicFrameChg>
        <pc:graphicFrameChg chg="modGraphic">
          <ac:chgData name="Joaquin Campos Barrientos" userId="403ff9ae-4455-4f4f-9695-3af7946abd90" providerId="ADAL" clId="{DBDA3509-0A5B-4990-89B2-384451D72A0D}" dt="2024-05-29T18:36:34.543" v="91" actId="20577"/>
          <ac:graphicFrameMkLst>
            <pc:docMk/>
            <pc:sldMk cId="741584786" sldId="293"/>
            <ac:graphicFrameMk id="21" creationId="{F9683636-D835-FB0B-AA9D-AD414E3C23A8}"/>
          </ac:graphicFrameMkLst>
        </pc:graphicFrameChg>
      </pc:sldChg>
      <pc:sldChg chg="addSp modSp mod">
        <pc:chgData name="Joaquin Campos Barrientos" userId="403ff9ae-4455-4f4f-9695-3af7946abd90" providerId="ADAL" clId="{DBDA3509-0A5B-4990-89B2-384451D72A0D}" dt="2024-05-29T18:48:42.971" v="270" actId="14100"/>
        <pc:sldMkLst>
          <pc:docMk/>
          <pc:sldMk cId="2464255769" sldId="294"/>
        </pc:sldMkLst>
        <pc:spChg chg="add mod">
          <ac:chgData name="Joaquin Campos Barrientos" userId="403ff9ae-4455-4f4f-9695-3af7946abd90" providerId="ADAL" clId="{DBDA3509-0A5B-4990-89B2-384451D72A0D}" dt="2024-05-28T01:44:36.882" v="29"/>
          <ac:spMkLst>
            <pc:docMk/>
            <pc:sldMk cId="2464255769" sldId="294"/>
            <ac:spMk id="2" creationId="{A373636D-AF5E-2B07-EB2D-ACC49DD0A1E7}"/>
          </ac:spMkLst>
        </pc:spChg>
        <pc:graphicFrameChg chg="modGraphic">
          <ac:chgData name="Joaquin Campos Barrientos" userId="403ff9ae-4455-4f4f-9695-3af7946abd90" providerId="ADAL" clId="{DBDA3509-0A5B-4990-89B2-384451D72A0D}" dt="2024-05-29T18:44:54.663" v="185" actId="20577"/>
          <ac:graphicFrameMkLst>
            <pc:docMk/>
            <pc:sldMk cId="2464255769" sldId="294"/>
            <ac:graphicFrameMk id="3" creationId="{B5B0DB6E-7A42-DEAC-B73F-903FF862F958}"/>
          </ac:graphicFrameMkLst>
        </pc:graphicFrameChg>
        <pc:graphicFrameChg chg="mod modGraphic">
          <ac:chgData name="Joaquin Campos Barrientos" userId="403ff9ae-4455-4f4f-9695-3af7946abd90" providerId="ADAL" clId="{DBDA3509-0A5B-4990-89B2-384451D72A0D}" dt="2024-05-29T18:48:02.844" v="213" actId="14100"/>
          <ac:graphicFrameMkLst>
            <pc:docMk/>
            <pc:sldMk cId="2464255769" sldId="294"/>
            <ac:graphicFrameMk id="9" creationId="{9F010927-8567-C3F6-005E-92737DE9F4CB}"/>
          </ac:graphicFrameMkLst>
        </pc:graphicFrameChg>
        <pc:graphicFrameChg chg="mod modGraphic">
          <ac:chgData name="Joaquin Campos Barrientos" userId="403ff9ae-4455-4f4f-9695-3af7946abd90" providerId="ADAL" clId="{DBDA3509-0A5B-4990-89B2-384451D72A0D}" dt="2024-05-29T18:48:14.623" v="241" actId="14100"/>
          <ac:graphicFrameMkLst>
            <pc:docMk/>
            <pc:sldMk cId="2464255769" sldId="294"/>
            <ac:graphicFrameMk id="11" creationId="{833104B5-240A-2638-D662-558F7436FF29}"/>
          </ac:graphicFrameMkLst>
        </pc:graphicFrameChg>
        <pc:graphicFrameChg chg="mod modGraphic">
          <ac:chgData name="Joaquin Campos Barrientos" userId="403ff9ae-4455-4f4f-9695-3af7946abd90" providerId="ADAL" clId="{DBDA3509-0A5B-4990-89B2-384451D72A0D}" dt="2024-05-29T18:48:42.971" v="270" actId="14100"/>
          <ac:graphicFrameMkLst>
            <pc:docMk/>
            <pc:sldMk cId="2464255769" sldId="294"/>
            <ac:graphicFrameMk id="13" creationId="{25B9D3D0-6ABD-F454-24A5-F7693623CDE8}"/>
          </ac:graphicFrameMkLst>
        </pc:graphicFrameChg>
      </pc:sldChg>
      <pc:sldChg chg="add ord">
        <pc:chgData name="Joaquin Campos Barrientos" userId="403ff9ae-4455-4f4f-9695-3af7946abd90" providerId="ADAL" clId="{DBDA3509-0A5B-4990-89B2-384451D72A0D}" dt="2024-05-29T19:03:17.385" v="279"/>
        <pc:sldMkLst>
          <pc:docMk/>
          <pc:sldMk cId="59070265" sldId="297"/>
        </pc:sldMkLst>
      </pc:sldChg>
      <pc:sldChg chg="new">
        <pc:chgData name="Joaquin Campos Barrientos" userId="403ff9ae-4455-4f4f-9695-3af7946abd90" providerId="ADAL" clId="{DBDA3509-0A5B-4990-89B2-384451D72A0D}" dt="2024-06-12T15:33:51.135" v="281" actId="680"/>
        <pc:sldMkLst>
          <pc:docMk/>
          <pc:sldMk cId="213189636" sldId="298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3365595742952698"/>
          <c:y val="6.8455759297073399E-2"/>
          <c:w val="0.39200866696976572"/>
          <c:h val="0.90155241170515754"/>
        </c:manualLayout>
      </c:layout>
      <c:doughnut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Serie 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CC3F-4370-B9AB-B7134BBCCCB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C3F-4370-B9AB-B7134BBCCCB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CC3F-4370-B9AB-B7134BBCCCB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Hoja1!$A$2:$A$4</c:f>
              <c:strCache>
                <c:ptCount val="3"/>
                <c:pt idx="0">
                  <c:v>Estudiantes</c:v>
                </c:pt>
                <c:pt idx="1">
                  <c:v>EXATEC</c:v>
                </c:pt>
                <c:pt idx="2">
                  <c:v>Docente o colaborador</c:v>
                </c:pt>
              </c:strCache>
            </c:strRef>
          </c:cat>
          <c:val>
            <c:numRef>
              <c:f>Hoja1!$B$2:$B$4</c:f>
              <c:numCache>
                <c:formatCode>#,##0</c:formatCode>
                <c:ptCount val="3"/>
                <c:pt idx="0">
                  <c:v>5924</c:v>
                </c:pt>
                <c:pt idx="1">
                  <c:v>1605</c:v>
                </c:pt>
                <c:pt idx="2" formatCode="General">
                  <c:v>244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C3F-4370-B9AB-B7134BBCCCB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1.2406108670104119E-2"/>
          <c:y val="0.2141581899734403"/>
          <c:w val="0.52576313720309242"/>
          <c:h val="0.561560393782481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48702464150133"/>
          <c:y val="1.9458999160970623E-2"/>
          <c:w val="0.89839508788057254"/>
          <c:h val="0.5545811425227738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Hoja1!$B$1</c:f>
              <c:strCache>
                <c:ptCount val="1"/>
                <c:pt idx="0">
                  <c:v>Número CAGs FJ24</c:v>
                </c:pt>
              </c:strCache>
            </c:strRef>
          </c:tx>
          <c:spPr>
            <a:pattFill prst="narHorz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CVA</c:v>
                </c:pt>
                <c:pt idx="1">
                  <c:v>TAM</c:v>
                </c:pt>
                <c:pt idx="2">
                  <c:v>LAG</c:v>
                </c:pt>
                <c:pt idx="3">
                  <c:v>SLP</c:v>
                </c:pt>
                <c:pt idx="4">
                  <c:v>CEM</c:v>
                </c:pt>
                <c:pt idx="5">
                  <c:v>LEO</c:v>
                </c:pt>
                <c:pt idx="6">
                  <c:v>TOL</c:v>
                </c:pt>
                <c:pt idx="7">
                  <c:v>PUE</c:v>
                </c:pt>
                <c:pt idx="8">
                  <c:v>SAL</c:v>
                </c:pt>
                <c:pt idx="9">
                  <c:v>HGO</c:v>
                </c:pt>
                <c:pt idx="10">
                  <c:v>QRO</c:v>
                </c:pt>
                <c:pt idx="11">
                  <c:v>AGS</c:v>
                </c:pt>
                <c:pt idx="12">
                  <c:v>CHI</c:v>
                </c:pt>
                <c:pt idx="13">
                  <c:v>GDL</c:v>
                </c:pt>
                <c:pt idx="14">
                  <c:v>CCM</c:v>
                </c:pt>
                <c:pt idx="15">
                  <c:v>MRL</c:v>
                </c:pt>
                <c:pt idx="16">
                  <c:v>MTY</c:v>
                </c:pt>
                <c:pt idx="17">
                  <c:v>SIN</c:v>
                </c:pt>
                <c:pt idx="18">
                  <c:v>SON</c:v>
                </c:pt>
                <c:pt idx="19">
                  <c:v>CSF</c:v>
                </c:pt>
                <c:pt idx="20">
                  <c:v>Total</c:v>
                </c:pt>
              </c:strCache>
            </c:strRef>
          </c:cat>
          <c:val>
            <c:numRef>
              <c:f>Hoja1!$B$2:$B$21</c:f>
              <c:numCache>
                <c:formatCode>General</c:formatCode>
                <c:ptCount val="20"/>
                <c:pt idx="0">
                  <c:v>77</c:v>
                </c:pt>
                <c:pt idx="1">
                  <c:v>62</c:v>
                </c:pt>
                <c:pt idx="2">
                  <c:v>93</c:v>
                </c:pt>
                <c:pt idx="3">
                  <c:v>73</c:v>
                </c:pt>
                <c:pt idx="4">
                  <c:v>891</c:v>
                </c:pt>
                <c:pt idx="5">
                  <c:v>120</c:v>
                </c:pt>
                <c:pt idx="6">
                  <c:v>313</c:v>
                </c:pt>
                <c:pt idx="7">
                  <c:v>501</c:v>
                </c:pt>
                <c:pt idx="8">
                  <c:v>42</c:v>
                </c:pt>
                <c:pt idx="9">
                  <c:v>72</c:v>
                </c:pt>
                <c:pt idx="10">
                  <c:v>935</c:v>
                </c:pt>
                <c:pt idx="11">
                  <c:v>75</c:v>
                </c:pt>
                <c:pt idx="12">
                  <c:v>148</c:v>
                </c:pt>
                <c:pt idx="13">
                  <c:v>1114</c:v>
                </c:pt>
                <c:pt idx="14">
                  <c:v>901</c:v>
                </c:pt>
                <c:pt idx="15">
                  <c:v>29</c:v>
                </c:pt>
                <c:pt idx="16">
                  <c:v>3800</c:v>
                </c:pt>
                <c:pt idx="17">
                  <c:v>82</c:v>
                </c:pt>
                <c:pt idx="18">
                  <c:v>181</c:v>
                </c:pt>
                <c:pt idx="19">
                  <c:v>920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8322-4699-A8B8-8F1D7D980E2C}"/>
            </c:ext>
          </c:extLst>
        </c:ser>
        <c:ser>
          <c:idx val="2"/>
          <c:order val="2"/>
          <c:tx>
            <c:v>CAGs inscritos en EmpleaTec</c:v>
          </c:tx>
          <c:spPr>
            <a:pattFill prst="narHorz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CVA</c:v>
                </c:pt>
                <c:pt idx="1">
                  <c:v>TAM</c:v>
                </c:pt>
                <c:pt idx="2">
                  <c:v>LAG</c:v>
                </c:pt>
                <c:pt idx="3">
                  <c:v>SLP</c:v>
                </c:pt>
                <c:pt idx="4">
                  <c:v>CEM</c:v>
                </c:pt>
                <c:pt idx="5">
                  <c:v>LEO</c:v>
                </c:pt>
                <c:pt idx="6">
                  <c:v>TOL</c:v>
                </c:pt>
                <c:pt idx="7">
                  <c:v>PUE</c:v>
                </c:pt>
                <c:pt idx="8">
                  <c:v>SAL</c:v>
                </c:pt>
                <c:pt idx="9">
                  <c:v>HGO</c:v>
                </c:pt>
                <c:pt idx="10">
                  <c:v>QRO</c:v>
                </c:pt>
                <c:pt idx="11">
                  <c:v>AGS</c:v>
                </c:pt>
                <c:pt idx="12">
                  <c:v>CHI</c:v>
                </c:pt>
                <c:pt idx="13">
                  <c:v>GDL</c:v>
                </c:pt>
                <c:pt idx="14">
                  <c:v>CCM</c:v>
                </c:pt>
                <c:pt idx="15">
                  <c:v>MRL</c:v>
                </c:pt>
                <c:pt idx="16">
                  <c:v>MTY</c:v>
                </c:pt>
                <c:pt idx="17">
                  <c:v>SIN</c:v>
                </c:pt>
                <c:pt idx="18">
                  <c:v>SON</c:v>
                </c:pt>
                <c:pt idx="19">
                  <c:v>CSF</c:v>
                </c:pt>
                <c:pt idx="20">
                  <c:v>Total</c:v>
                </c:pt>
              </c:strCache>
            </c:strRef>
          </c:cat>
          <c:val>
            <c:numRef>
              <c:f>Hoja1!$C$2:$C$21</c:f>
              <c:numCache>
                <c:formatCode>General</c:formatCode>
                <c:ptCount val="20"/>
                <c:pt idx="0">
                  <c:v>70</c:v>
                </c:pt>
                <c:pt idx="1">
                  <c:v>52</c:v>
                </c:pt>
                <c:pt idx="2">
                  <c:v>71</c:v>
                </c:pt>
                <c:pt idx="3">
                  <c:v>46</c:v>
                </c:pt>
                <c:pt idx="4">
                  <c:v>507</c:v>
                </c:pt>
                <c:pt idx="5">
                  <c:v>66</c:v>
                </c:pt>
                <c:pt idx="6">
                  <c:v>161</c:v>
                </c:pt>
                <c:pt idx="7">
                  <c:v>243</c:v>
                </c:pt>
                <c:pt idx="8">
                  <c:v>20</c:v>
                </c:pt>
                <c:pt idx="9">
                  <c:v>34</c:v>
                </c:pt>
                <c:pt idx="10">
                  <c:v>430</c:v>
                </c:pt>
                <c:pt idx="11">
                  <c:v>33</c:v>
                </c:pt>
                <c:pt idx="12">
                  <c:v>60</c:v>
                </c:pt>
                <c:pt idx="13">
                  <c:v>445</c:v>
                </c:pt>
                <c:pt idx="14">
                  <c:v>326</c:v>
                </c:pt>
                <c:pt idx="15">
                  <c:v>10</c:v>
                </c:pt>
                <c:pt idx="16">
                  <c:v>1137</c:v>
                </c:pt>
                <c:pt idx="17">
                  <c:v>25</c:v>
                </c:pt>
                <c:pt idx="18">
                  <c:v>40</c:v>
                </c:pt>
                <c:pt idx="19">
                  <c:v>185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8322-4699-A8B8-8F1D7D980E2C}"/>
            </c:ext>
          </c:extLst>
        </c:ser>
        <c:ser>
          <c:idx val="3"/>
          <c:order val="3"/>
          <c:tx>
            <c:strRef>
              <c:f>Hoja1!$D$1</c:f>
              <c:strCache>
                <c:ptCount val="1"/>
                <c:pt idx="0">
                  <c:v>% CAGs inscritos</c:v>
                </c:pt>
              </c:strCache>
            </c:strRef>
          </c:tx>
          <c:spPr>
            <a:pattFill prst="narHorz">
              <a:fgClr>
                <a:schemeClr val="accent4"/>
              </a:fgClr>
              <a:bgClr>
                <a:schemeClr val="accent4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4"/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CVA</c:v>
                </c:pt>
                <c:pt idx="1">
                  <c:v>TAM</c:v>
                </c:pt>
                <c:pt idx="2">
                  <c:v>LAG</c:v>
                </c:pt>
                <c:pt idx="3">
                  <c:v>SLP</c:v>
                </c:pt>
                <c:pt idx="4">
                  <c:v>CEM</c:v>
                </c:pt>
                <c:pt idx="5">
                  <c:v>LEO</c:v>
                </c:pt>
                <c:pt idx="6">
                  <c:v>TOL</c:v>
                </c:pt>
                <c:pt idx="7">
                  <c:v>PUE</c:v>
                </c:pt>
                <c:pt idx="8">
                  <c:v>SAL</c:v>
                </c:pt>
                <c:pt idx="9">
                  <c:v>HGO</c:v>
                </c:pt>
                <c:pt idx="10">
                  <c:v>QRO</c:v>
                </c:pt>
                <c:pt idx="11">
                  <c:v>AGS</c:v>
                </c:pt>
                <c:pt idx="12">
                  <c:v>CHI</c:v>
                </c:pt>
                <c:pt idx="13">
                  <c:v>GDL</c:v>
                </c:pt>
                <c:pt idx="14">
                  <c:v>CCM</c:v>
                </c:pt>
                <c:pt idx="15">
                  <c:v>MRL</c:v>
                </c:pt>
                <c:pt idx="16">
                  <c:v>MTY</c:v>
                </c:pt>
                <c:pt idx="17">
                  <c:v>SIN</c:v>
                </c:pt>
                <c:pt idx="18">
                  <c:v>SON</c:v>
                </c:pt>
                <c:pt idx="19">
                  <c:v>CSF</c:v>
                </c:pt>
                <c:pt idx="20">
                  <c:v>Total</c:v>
                </c:pt>
              </c:strCache>
            </c:strRef>
          </c:cat>
          <c:val>
            <c:numRef>
              <c:f>Hoja1!$D$2:$D$21</c:f>
              <c:numCache>
                <c:formatCode>0%</c:formatCode>
                <c:ptCount val="20"/>
                <c:pt idx="0">
                  <c:v>0.90909090909090906</c:v>
                </c:pt>
                <c:pt idx="1">
                  <c:v>0.83870967741935487</c:v>
                </c:pt>
                <c:pt idx="2">
                  <c:v>0.76344086021505375</c:v>
                </c:pt>
                <c:pt idx="3">
                  <c:v>0.63013698630136983</c:v>
                </c:pt>
                <c:pt idx="4">
                  <c:v>0.56902356902356899</c:v>
                </c:pt>
                <c:pt idx="5">
                  <c:v>0.55000000000000004</c:v>
                </c:pt>
                <c:pt idx="6">
                  <c:v>0.51437699680511184</c:v>
                </c:pt>
                <c:pt idx="7">
                  <c:v>0.48502994011976047</c:v>
                </c:pt>
                <c:pt idx="8">
                  <c:v>0.47619047619047616</c:v>
                </c:pt>
                <c:pt idx="9">
                  <c:v>0.47222222222222221</c:v>
                </c:pt>
                <c:pt idx="10">
                  <c:v>0.45989304812834225</c:v>
                </c:pt>
                <c:pt idx="11">
                  <c:v>0.44</c:v>
                </c:pt>
                <c:pt idx="12">
                  <c:v>0.40540540540540543</c:v>
                </c:pt>
                <c:pt idx="13">
                  <c:v>0.39946140035906641</c:v>
                </c:pt>
                <c:pt idx="14">
                  <c:v>0.36182019977802443</c:v>
                </c:pt>
                <c:pt idx="15">
                  <c:v>0.34482758620689657</c:v>
                </c:pt>
                <c:pt idx="16">
                  <c:v>0.29921052631578948</c:v>
                </c:pt>
                <c:pt idx="17">
                  <c:v>0.3048780487804878</c:v>
                </c:pt>
                <c:pt idx="18">
                  <c:v>0.22099447513812154</c:v>
                </c:pt>
                <c:pt idx="19">
                  <c:v>0.20108695652173914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8322-4699-A8B8-8F1D7D980E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1131997232"/>
        <c:axId val="1537728368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Hoja1!$A$1</c15:sqref>
                        </c15:formulaRef>
                      </c:ext>
                    </c:extLst>
                    <c:strCache>
                      <c:ptCount val="1"/>
                      <c:pt idx="0">
                        <c:v>CAMPUS</c:v>
                      </c:pt>
                    </c:strCache>
                  </c:strRef>
                </c:tx>
                <c:spPr>
                  <a:pattFill prst="narHorz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1"/>
                    </a:innerShdw>
                  </a:effectLst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8322-4699-A8B8-8F1D7D980E2C}"/>
                  </c:ext>
                </c:extLst>
              </c15:ser>
            </c15:filteredBarSeries>
            <c15:filteredBarSeries>
              <c15:ser>
                <c:idx val="5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pattFill prst="narHorz">
                    <a:fgClr>
                      <a:schemeClr val="accent6"/>
                    </a:fgClr>
                    <a:bgClr>
                      <a:schemeClr val="accent6"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6"/>
                    </a:innerShdw>
                  </a:effectLst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8322-4699-A8B8-8F1D7D980E2C}"/>
                  </c:ext>
                </c:extLst>
              </c15:ser>
            </c15:filteredBarSeries>
            <c15:filteredBarSeries>
              <c15:ser>
                <c:idx val="6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pattFill prst="narHorz">
                    <a:fgClr>
                      <a:schemeClr val="accent1">
                        <a:lumMod val="60000"/>
                      </a:schemeClr>
                    </a:fgClr>
                    <a:bgClr>
                      <a:schemeClr val="accent1">
                        <a:lumMod val="60000"/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1">
                        <a:lumMod val="60000"/>
                      </a:schemeClr>
                    </a:innerShdw>
                  </a:effectLst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8322-4699-A8B8-8F1D7D980E2C}"/>
                  </c:ext>
                </c:extLst>
              </c15:ser>
            </c15:filteredBarSeries>
            <c15:filteredBarSeries>
              <c15:ser>
                <c:idx val="7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pattFill prst="narHorz">
                    <a:fgClr>
                      <a:schemeClr val="accent2">
                        <a:lumMod val="60000"/>
                      </a:schemeClr>
                    </a:fgClr>
                    <a:bgClr>
                      <a:schemeClr val="accent2">
                        <a:lumMod val="60000"/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2">
                        <a:lumMod val="60000"/>
                      </a:schemeClr>
                    </a:innerShdw>
                  </a:effectLst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8322-4699-A8B8-8F1D7D980E2C}"/>
                  </c:ext>
                </c:extLst>
              </c15:ser>
            </c15:filteredBarSeries>
            <c15:filteredBarSeries>
              <c15:ser>
                <c:idx val="8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pattFill prst="narHorz">
                    <a:fgClr>
                      <a:schemeClr val="accent3">
                        <a:lumMod val="60000"/>
                      </a:schemeClr>
                    </a:fgClr>
                    <a:bgClr>
                      <a:schemeClr val="accent3">
                        <a:lumMod val="60000"/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3">
                        <a:lumMod val="60000"/>
                      </a:schemeClr>
                    </a:innerShdw>
                  </a:effectLst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8322-4699-A8B8-8F1D7D980E2C}"/>
                  </c:ext>
                </c:extLst>
              </c15:ser>
            </c15:filteredBarSeries>
            <c15:filteredBarSeries>
              <c15:ser>
                <c:idx val="9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pattFill prst="narHorz">
                    <a:fgClr>
                      <a:schemeClr val="accent4">
                        <a:lumMod val="60000"/>
                      </a:schemeClr>
                    </a:fgClr>
                    <a:bgClr>
                      <a:schemeClr val="accent4">
                        <a:lumMod val="60000"/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4">
                        <a:lumMod val="60000"/>
                      </a:schemeClr>
                    </a:innerShdw>
                  </a:effectLst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8322-4699-A8B8-8F1D7D980E2C}"/>
                  </c:ext>
                </c:extLst>
              </c15:ser>
            </c15:filteredBarSeries>
            <c15:filteredBarSeries>
              <c15:ser>
                <c:idx val="10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pattFill prst="narHorz">
                    <a:fgClr>
                      <a:schemeClr val="accent5">
                        <a:lumMod val="60000"/>
                      </a:schemeClr>
                    </a:fgClr>
                    <a:bgClr>
                      <a:schemeClr val="accent5">
                        <a:lumMod val="60000"/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5">
                        <a:lumMod val="60000"/>
                      </a:schemeClr>
                    </a:innerShdw>
                  </a:effectLst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8322-4699-A8B8-8F1D7D980E2C}"/>
                  </c:ext>
                </c:extLst>
              </c15:ser>
            </c15:filteredBarSeries>
            <c15:filteredBarSeries>
              <c15:ser>
                <c:idx val="11"/>
                <c:order val="10"/>
                <c:tx>
                  <c:v>Registros incompletos</c:v>
                </c:tx>
                <c:spPr>
                  <a:pattFill prst="narHorz">
                    <a:fgClr>
                      <a:schemeClr val="accent6">
                        <a:lumMod val="60000"/>
                      </a:schemeClr>
                    </a:fgClr>
                    <a:bgClr>
                      <a:schemeClr val="accent6">
                        <a:lumMod val="60000"/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6">
                        <a:lumMod val="60000"/>
                      </a:schemeClr>
                    </a:innerShdw>
                  </a:effectLst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8322-4699-A8B8-8F1D7D980E2C}"/>
                  </c:ext>
                </c:extLst>
              </c15:ser>
            </c15:filteredBarSeries>
            <c15:filteredBarSeries>
              <c15:ser>
                <c:idx val="12"/>
                <c:order val="11"/>
                <c:tx>
                  <c:v>% CAGs FJ24 inscritos</c:v>
                </c:tx>
                <c:spPr>
                  <a:pattFill prst="narHorz">
                    <a:fgClr>
                      <a:schemeClr val="accent1">
                        <a:lumMod val="80000"/>
                        <a:lumOff val="20000"/>
                      </a:schemeClr>
                    </a:fgClr>
                    <a:bgClr>
                      <a:schemeClr val="accent1">
                        <a:lumMod val="80000"/>
                        <a:lumOff val="20000"/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1">
                        <a:lumMod val="80000"/>
                        <a:lumOff val="20000"/>
                      </a:schemeClr>
                    </a:innerShdw>
                  </a:effectLst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8322-4699-A8B8-8F1D7D980E2C}"/>
                  </c:ext>
                </c:extLst>
              </c15:ser>
            </c15:filteredBarSeries>
          </c:ext>
        </c:extLst>
      </c:barChart>
      <c:catAx>
        <c:axId val="1131997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7728368"/>
        <c:crosses val="autoZero"/>
        <c:auto val="1"/>
        <c:lblAlgn val="ctr"/>
        <c:lblOffset val="100"/>
        <c:noMultiLvlLbl val="0"/>
      </c:catAx>
      <c:valAx>
        <c:axId val="15377283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199723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.25395842702221139"/>
          <c:y val="0.88929268865822331"/>
          <c:w val="0.64240979974828982"/>
          <c:h val="5.92532270219024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154481554642141"/>
          <c:y val="2.8814287219129577E-2"/>
          <c:w val="0.89839508788057254"/>
          <c:h val="0.5545811425227738"/>
        </c:manualLayout>
      </c:layout>
      <c:barChart>
        <c:barDir val="col"/>
        <c:grouping val="clustered"/>
        <c:varyColors val="0"/>
        <c:ser>
          <c:idx val="3"/>
          <c:order val="3"/>
          <c:tx>
            <c:strRef>
              <c:f>Hoja1!$D$1</c:f>
              <c:strCache>
                <c:ptCount val="1"/>
                <c:pt idx="0">
                  <c:v>% CAGs inscritos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60000"/>
                  </a:schemeClr>
                </a:gs>
                <a:gs pos="75000">
                  <a:schemeClr val="accent2">
                    <a:lumMod val="60000"/>
                    <a:lumMod val="60000"/>
                    <a:lumOff val="40000"/>
                  </a:schemeClr>
                </a:gs>
                <a:gs pos="51000">
                  <a:schemeClr val="accent2">
                    <a:lumMod val="60000"/>
                    <a:alpha val="75000"/>
                  </a:schemeClr>
                </a:gs>
                <a:gs pos="100000">
                  <a:schemeClr val="accent2">
                    <a:lumMod val="60000"/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Hoja1!$A$2:$A$22</c:f>
              <c:strCache>
                <c:ptCount val="21"/>
                <c:pt idx="0">
                  <c:v>CVA</c:v>
                </c:pt>
                <c:pt idx="1">
                  <c:v>TAM</c:v>
                </c:pt>
                <c:pt idx="2">
                  <c:v>LAG</c:v>
                </c:pt>
                <c:pt idx="3">
                  <c:v>SLP</c:v>
                </c:pt>
                <c:pt idx="4">
                  <c:v>CEM</c:v>
                </c:pt>
                <c:pt idx="5">
                  <c:v>LEO</c:v>
                </c:pt>
                <c:pt idx="6">
                  <c:v>TOL</c:v>
                </c:pt>
                <c:pt idx="7">
                  <c:v>PUE</c:v>
                </c:pt>
                <c:pt idx="8">
                  <c:v>SAL</c:v>
                </c:pt>
                <c:pt idx="9">
                  <c:v>HGO</c:v>
                </c:pt>
                <c:pt idx="10">
                  <c:v>QRO</c:v>
                </c:pt>
                <c:pt idx="11">
                  <c:v>AGS</c:v>
                </c:pt>
                <c:pt idx="12">
                  <c:v>CHI</c:v>
                </c:pt>
                <c:pt idx="13">
                  <c:v>GDL</c:v>
                </c:pt>
                <c:pt idx="14">
                  <c:v>CCM</c:v>
                </c:pt>
                <c:pt idx="15">
                  <c:v>MRL</c:v>
                </c:pt>
                <c:pt idx="16">
                  <c:v>MTY</c:v>
                </c:pt>
                <c:pt idx="17">
                  <c:v>SIN</c:v>
                </c:pt>
                <c:pt idx="18">
                  <c:v>SON</c:v>
                </c:pt>
                <c:pt idx="19">
                  <c:v>CSF</c:v>
                </c:pt>
                <c:pt idx="20">
                  <c:v>Total</c:v>
                </c:pt>
              </c:strCache>
            </c:strRef>
          </c:cat>
          <c:val>
            <c:numRef>
              <c:f>Hoja1!$D$2:$D$22</c:f>
              <c:numCache>
                <c:formatCode>0%</c:formatCode>
                <c:ptCount val="21"/>
                <c:pt idx="0">
                  <c:v>0.90909090909090906</c:v>
                </c:pt>
                <c:pt idx="1">
                  <c:v>0.83870967741935487</c:v>
                </c:pt>
                <c:pt idx="2">
                  <c:v>0.76344086021505375</c:v>
                </c:pt>
                <c:pt idx="3">
                  <c:v>0.63013698630136983</c:v>
                </c:pt>
                <c:pt idx="4">
                  <c:v>0.56902356902356899</c:v>
                </c:pt>
                <c:pt idx="5">
                  <c:v>0.55000000000000004</c:v>
                </c:pt>
                <c:pt idx="6">
                  <c:v>0.51437699680511184</c:v>
                </c:pt>
                <c:pt idx="7">
                  <c:v>0.48502994011976047</c:v>
                </c:pt>
                <c:pt idx="8">
                  <c:v>0.47619047619047616</c:v>
                </c:pt>
                <c:pt idx="9">
                  <c:v>0.47222222222222221</c:v>
                </c:pt>
                <c:pt idx="10">
                  <c:v>0.45989304812834225</c:v>
                </c:pt>
                <c:pt idx="11">
                  <c:v>0.44</c:v>
                </c:pt>
                <c:pt idx="12">
                  <c:v>0.40540540540540543</c:v>
                </c:pt>
                <c:pt idx="13">
                  <c:v>0.39946140035906641</c:v>
                </c:pt>
                <c:pt idx="14">
                  <c:v>0.36182019977802443</c:v>
                </c:pt>
                <c:pt idx="15">
                  <c:v>0.34482758620689657</c:v>
                </c:pt>
                <c:pt idx="16">
                  <c:v>0.29921052631578948</c:v>
                </c:pt>
                <c:pt idx="17">
                  <c:v>0.3048780487804878</c:v>
                </c:pt>
                <c:pt idx="18">
                  <c:v>0.22099447513812154</c:v>
                </c:pt>
                <c:pt idx="19">
                  <c:v>0.20108695652173914</c:v>
                </c:pt>
                <c:pt idx="20">
                  <c:v>0.37980630932975357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FBD0-4340-BBAC-3065FCDBA0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1131997232"/>
        <c:axId val="1537728368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Hoja1!$A$1</c15:sqref>
                        </c15:formulaRef>
                      </c:ext>
                    </c:extLst>
                    <c:strCache>
                      <c:ptCount val="1"/>
                      <c:pt idx="0">
                        <c:v>CAMPUS</c:v>
                      </c:pt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2"/>
                      </a:gs>
                      <a:gs pos="75000">
                        <a:schemeClr val="accent2">
                          <a:lumMod val="60000"/>
                          <a:lumOff val="40000"/>
                        </a:schemeClr>
                      </a:gs>
                      <a:gs pos="51000">
                        <a:schemeClr val="accent2">
                          <a:alpha val="75000"/>
                        </a:schemeClr>
                      </a:gs>
                      <a:gs pos="100000">
                        <a:schemeClr val="accent2"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FBD0-4340-BBAC-3065FCDBA090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Hoja1!$B$1</c15:sqref>
                        </c15:formulaRef>
                      </c:ext>
                    </c:extLst>
                    <c:strCache>
                      <c:ptCount val="1"/>
                      <c:pt idx="0">
                        <c:v>Número CAGs FJ24</c:v>
                      </c:pt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4"/>
                      </a:gs>
                      <a:gs pos="75000">
                        <a:schemeClr val="accent4">
                          <a:lumMod val="60000"/>
                          <a:lumOff val="40000"/>
                        </a:schemeClr>
                      </a:gs>
                      <a:gs pos="51000">
                        <a:schemeClr val="accent4">
                          <a:alpha val="75000"/>
                        </a:schemeClr>
                      </a:gs>
                      <a:gs pos="100000">
                        <a:schemeClr val="accent4"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Hoja1!$B$2:$B$22</c15:sqref>
                        </c15:formulaRef>
                      </c:ext>
                    </c:extLst>
                    <c:numCache>
                      <c:formatCode>General</c:formatCode>
                      <c:ptCount val="21"/>
                      <c:pt idx="0">
                        <c:v>77</c:v>
                      </c:pt>
                      <c:pt idx="1">
                        <c:v>62</c:v>
                      </c:pt>
                      <c:pt idx="2">
                        <c:v>93</c:v>
                      </c:pt>
                      <c:pt idx="3">
                        <c:v>73</c:v>
                      </c:pt>
                      <c:pt idx="4">
                        <c:v>891</c:v>
                      </c:pt>
                      <c:pt idx="5">
                        <c:v>120</c:v>
                      </c:pt>
                      <c:pt idx="6">
                        <c:v>313</c:v>
                      </c:pt>
                      <c:pt idx="7">
                        <c:v>501</c:v>
                      </c:pt>
                      <c:pt idx="8">
                        <c:v>42</c:v>
                      </c:pt>
                      <c:pt idx="9">
                        <c:v>72</c:v>
                      </c:pt>
                      <c:pt idx="10">
                        <c:v>935</c:v>
                      </c:pt>
                      <c:pt idx="11">
                        <c:v>75</c:v>
                      </c:pt>
                      <c:pt idx="12">
                        <c:v>148</c:v>
                      </c:pt>
                      <c:pt idx="13">
                        <c:v>1114</c:v>
                      </c:pt>
                      <c:pt idx="14">
                        <c:v>901</c:v>
                      </c:pt>
                      <c:pt idx="15">
                        <c:v>29</c:v>
                      </c:pt>
                      <c:pt idx="16">
                        <c:v>3800</c:v>
                      </c:pt>
                      <c:pt idx="17">
                        <c:v>82</c:v>
                      </c:pt>
                      <c:pt idx="18">
                        <c:v>181</c:v>
                      </c:pt>
                      <c:pt idx="19">
                        <c:v>920</c:v>
                      </c:pt>
                      <c:pt idx="20">
                        <c:v>10429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FBD0-4340-BBAC-3065FCDBA090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v>CAGs inscritos en EmpleaTec</c:v>
                </c:tx>
                <c:spPr>
                  <a:gradFill flip="none" rotWithShape="1">
                    <a:gsLst>
                      <a:gs pos="0">
                        <a:schemeClr val="accent6"/>
                      </a:gs>
                      <a:gs pos="75000">
                        <a:schemeClr val="accent6">
                          <a:lumMod val="60000"/>
                          <a:lumOff val="40000"/>
                        </a:schemeClr>
                      </a:gs>
                      <a:gs pos="51000">
                        <a:schemeClr val="accent6">
                          <a:alpha val="75000"/>
                        </a:schemeClr>
                      </a:gs>
                      <a:gs pos="100000">
                        <a:schemeClr val="accent6"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Hoja1!$C$2:$C$22</c15:sqref>
                        </c15:formulaRef>
                      </c:ext>
                    </c:extLst>
                    <c:numCache>
                      <c:formatCode>General</c:formatCode>
                      <c:ptCount val="21"/>
                      <c:pt idx="0">
                        <c:v>70</c:v>
                      </c:pt>
                      <c:pt idx="1">
                        <c:v>52</c:v>
                      </c:pt>
                      <c:pt idx="2">
                        <c:v>71</c:v>
                      </c:pt>
                      <c:pt idx="3">
                        <c:v>46</c:v>
                      </c:pt>
                      <c:pt idx="4">
                        <c:v>507</c:v>
                      </c:pt>
                      <c:pt idx="5">
                        <c:v>66</c:v>
                      </c:pt>
                      <c:pt idx="6">
                        <c:v>161</c:v>
                      </c:pt>
                      <c:pt idx="7">
                        <c:v>243</c:v>
                      </c:pt>
                      <c:pt idx="8">
                        <c:v>20</c:v>
                      </c:pt>
                      <c:pt idx="9">
                        <c:v>34</c:v>
                      </c:pt>
                      <c:pt idx="10">
                        <c:v>430</c:v>
                      </c:pt>
                      <c:pt idx="11">
                        <c:v>33</c:v>
                      </c:pt>
                      <c:pt idx="12">
                        <c:v>60</c:v>
                      </c:pt>
                      <c:pt idx="13">
                        <c:v>445</c:v>
                      </c:pt>
                      <c:pt idx="14">
                        <c:v>326</c:v>
                      </c:pt>
                      <c:pt idx="15">
                        <c:v>10</c:v>
                      </c:pt>
                      <c:pt idx="16">
                        <c:v>1137</c:v>
                      </c:pt>
                      <c:pt idx="17">
                        <c:v>25</c:v>
                      </c:pt>
                      <c:pt idx="18">
                        <c:v>40</c:v>
                      </c:pt>
                      <c:pt idx="19">
                        <c:v>185</c:v>
                      </c:pt>
                      <c:pt idx="20">
                        <c:v>3961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FBD0-4340-BBAC-3065FCDBA090}"/>
                  </c:ext>
                </c:extLst>
              </c15:ser>
            </c15:filteredBarSeries>
            <c15:filteredBarSeries>
              <c15:ser>
                <c:idx val="5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6">
                          <a:lumMod val="60000"/>
                        </a:schemeClr>
                      </a:gs>
                      <a:gs pos="75000">
                        <a:schemeClr val="accent6">
                          <a:lumMod val="60000"/>
                          <a:lumMod val="60000"/>
                          <a:lumOff val="40000"/>
                        </a:schemeClr>
                      </a:gs>
                      <a:gs pos="51000">
                        <a:schemeClr val="accent6">
                          <a:lumMod val="60000"/>
                          <a:alpha val="75000"/>
                        </a:schemeClr>
                      </a:gs>
                      <a:gs pos="100000">
                        <a:schemeClr val="accent6">
                          <a:lumMod val="6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FBD0-4340-BBAC-3065FCDBA090}"/>
                  </c:ext>
                </c:extLst>
              </c15:ser>
            </c15:filteredBarSeries>
            <c15:filteredBarSeries>
              <c15:ser>
                <c:idx val="6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2">
                          <a:lumMod val="80000"/>
                          <a:lumOff val="20000"/>
                        </a:schemeClr>
                      </a:gs>
                      <a:gs pos="75000">
                        <a:schemeClr val="accent2">
                          <a:lumMod val="80000"/>
                          <a:lumOff val="20000"/>
                          <a:lumMod val="60000"/>
                          <a:lumOff val="40000"/>
                        </a:schemeClr>
                      </a:gs>
                      <a:gs pos="51000">
                        <a:schemeClr val="accent2">
                          <a:lumMod val="80000"/>
                          <a:lumOff val="20000"/>
                          <a:alpha val="75000"/>
                        </a:schemeClr>
                      </a:gs>
                      <a:gs pos="100000">
                        <a:schemeClr val="accent2">
                          <a:lumMod val="80000"/>
                          <a:lumOff val="2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FBD0-4340-BBAC-3065FCDBA090}"/>
                  </c:ext>
                </c:extLst>
              </c15:ser>
            </c15:filteredBarSeries>
            <c15:filteredBarSeries>
              <c15:ser>
                <c:idx val="7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4">
                          <a:lumMod val="80000"/>
                          <a:lumOff val="20000"/>
                        </a:schemeClr>
                      </a:gs>
                      <a:gs pos="75000">
                        <a:schemeClr val="accent4">
                          <a:lumMod val="80000"/>
                          <a:lumOff val="20000"/>
                          <a:lumMod val="60000"/>
                          <a:lumOff val="40000"/>
                        </a:schemeClr>
                      </a:gs>
                      <a:gs pos="51000">
                        <a:schemeClr val="accent4">
                          <a:lumMod val="80000"/>
                          <a:lumOff val="20000"/>
                          <a:alpha val="75000"/>
                        </a:schemeClr>
                      </a:gs>
                      <a:gs pos="100000">
                        <a:schemeClr val="accent4">
                          <a:lumMod val="80000"/>
                          <a:lumOff val="2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FBD0-4340-BBAC-3065FCDBA090}"/>
                  </c:ext>
                </c:extLst>
              </c15:ser>
            </c15:filteredBarSeries>
            <c15:filteredBarSeries>
              <c15:ser>
                <c:idx val="8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6">
                          <a:lumMod val="80000"/>
                          <a:lumOff val="20000"/>
                        </a:schemeClr>
                      </a:gs>
                      <a:gs pos="75000">
                        <a:schemeClr val="accent6">
                          <a:lumMod val="80000"/>
                          <a:lumOff val="20000"/>
                          <a:lumMod val="60000"/>
                          <a:lumOff val="40000"/>
                        </a:schemeClr>
                      </a:gs>
                      <a:gs pos="51000">
                        <a:schemeClr val="accent6">
                          <a:lumMod val="80000"/>
                          <a:lumOff val="20000"/>
                          <a:alpha val="75000"/>
                        </a:schemeClr>
                      </a:gs>
                      <a:gs pos="100000">
                        <a:schemeClr val="accent6">
                          <a:lumMod val="80000"/>
                          <a:lumOff val="2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FBD0-4340-BBAC-3065FCDBA090}"/>
                  </c:ext>
                </c:extLst>
              </c15:ser>
            </c15:filteredBarSeries>
            <c15:filteredBarSeries>
              <c15:ser>
                <c:idx val="9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2">
                          <a:lumMod val="80000"/>
                        </a:schemeClr>
                      </a:gs>
                      <a:gs pos="75000">
                        <a:schemeClr val="accent2">
                          <a:lumMod val="80000"/>
                          <a:lumMod val="60000"/>
                          <a:lumOff val="40000"/>
                        </a:schemeClr>
                      </a:gs>
                      <a:gs pos="51000">
                        <a:schemeClr val="accent2">
                          <a:lumMod val="80000"/>
                          <a:alpha val="75000"/>
                        </a:schemeClr>
                      </a:gs>
                      <a:gs pos="100000">
                        <a:schemeClr val="accent2">
                          <a:lumMod val="8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FBD0-4340-BBAC-3065FCDBA090}"/>
                  </c:ext>
                </c:extLst>
              </c15:ser>
            </c15:filteredBarSeries>
            <c15:filteredBarSeries>
              <c15:ser>
                <c:idx val="10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gradFill flip="none" rotWithShape="1">
                    <a:gsLst>
                      <a:gs pos="0">
                        <a:schemeClr val="accent4">
                          <a:lumMod val="80000"/>
                        </a:schemeClr>
                      </a:gs>
                      <a:gs pos="75000">
                        <a:schemeClr val="accent4">
                          <a:lumMod val="80000"/>
                          <a:lumMod val="60000"/>
                          <a:lumOff val="40000"/>
                        </a:schemeClr>
                      </a:gs>
                      <a:gs pos="51000">
                        <a:schemeClr val="accent4">
                          <a:lumMod val="80000"/>
                          <a:alpha val="75000"/>
                        </a:schemeClr>
                      </a:gs>
                      <a:gs pos="100000">
                        <a:schemeClr val="accent4">
                          <a:lumMod val="8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FBD0-4340-BBAC-3065FCDBA090}"/>
                  </c:ext>
                </c:extLst>
              </c15:ser>
            </c15:filteredBarSeries>
            <c15:filteredBarSeries>
              <c15:ser>
                <c:idx val="11"/>
                <c:order val="10"/>
                <c:tx>
                  <c:v>Registros incompletos</c:v>
                </c:tx>
                <c:spPr>
                  <a:gradFill flip="none" rotWithShape="1">
                    <a:gsLst>
                      <a:gs pos="0">
                        <a:schemeClr val="accent6">
                          <a:lumMod val="80000"/>
                        </a:schemeClr>
                      </a:gs>
                      <a:gs pos="75000">
                        <a:schemeClr val="accent6">
                          <a:lumMod val="80000"/>
                          <a:lumMod val="60000"/>
                          <a:lumOff val="40000"/>
                        </a:schemeClr>
                      </a:gs>
                      <a:gs pos="51000">
                        <a:schemeClr val="accent6">
                          <a:lumMod val="80000"/>
                          <a:alpha val="75000"/>
                        </a:schemeClr>
                      </a:gs>
                      <a:gs pos="100000">
                        <a:schemeClr val="accent6">
                          <a:lumMod val="8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FBD0-4340-BBAC-3065FCDBA090}"/>
                  </c:ext>
                </c:extLst>
              </c15:ser>
            </c15:filteredBarSeries>
            <c15:filteredBarSeries>
              <c15:ser>
                <c:idx val="12"/>
                <c:order val="11"/>
                <c:tx>
                  <c:v>% CAGs FJ24 inscritos</c:v>
                </c:tx>
                <c:spPr>
                  <a:gradFill flip="none" rotWithShape="1"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75000">
                        <a:schemeClr val="accent2">
                          <a:lumMod val="60000"/>
                          <a:lumOff val="40000"/>
                          <a:lumMod val="60000"/>
                          <a:lumOff val="40000"/>
                        </a:schemeClr>
                      </a:gs>
                      <a:gs pos="51000">
                        <a:schemeClr val="accent2">
                          <a:lumMod val="60000"/>
                          <a:lumOff val="40000"/>
                          <a:alpha val="75000"/>
                        </a:schemeClr>
                      </a:gs>
                      <a:gs pos="100000">
                        <a:schemeClr val="accent2">
                          <a:lumMod val="60000"/>
                          <a:lumOff val="40000"/>
                          <a:lumMod val="20000"/>
                          <a:lumOff val="80000"/>
                          <a:alpha val="15000"/>
                        </a:schemeClr>
                      </a:gs>
                    </a:gsLst>
                    <a:lin ang="5400000" scaled="0"/>
                  </a:gra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CVA</c:v>
                      </c:pt>
                      <c:pt idx="1">
                        <c:v>TAM</c:v>
                      </c:pt>
                      <c:pt idx="2">
                        <c:v>LAG</c:v>
                      </c:pt>
                      <c:pt idx="3">
                        <c:v>SLP</c:v>
                      </c:pt>
                      <c:pt idx="4">
                        <c:v>CEM</c:v>
                      </c:pt>
                      <c:pt idx="5">
                        <c:v>LEO</c:v>
                      </c:pt>
                      <c:pt idx="6">
                        <c:v>TOL</c:v>
                      </c:pt>
                      <c:pt idx="7">
                        <c:v>PUE</c:v>
                      </c:pt>
                      <c:pt idx="8">
                        <c:v>SAL</c:v>
                      </c:pt>
                      <c:pt idx="9">
                        <c:v>HGO</c:v>
                      </c:pt>
                      <c:pt idx="10">
                        <c:v>QRO</c:v>
                      </c:pt>
                      <c:pt idx="11">
                        <c:v>AGS</c:v>
                      </c:pt>
                      <c:pt idx="12">
                        <c:v>CHI</c:v>
                      </c:pt>
                      <c:pt idx="13">
                        <c:v>GDL</c:v>
                      </c:pt>
                      <c:pt idx="14">
                        <c:v>CCM</c:v>
                      </c:pt>
                      <c:pt idx="15">
                        <c:v>MRL</c:v>
                      </c:pt>
                      <c:pt idx="16">
                        <c:v>MTY</c:v>
                      </c:pt>
                      <c:pt idx="17">
                        <c:v>SIN</c:v>
                      </c:pt>
                      <c:pt idx="18">
                        <c:v>SON</c:v>
                      </c:pt>
                      <c:pt idx="19">
                        <c:v>CSF</c:v>
                      </c:pt>
                      <c:pt idx="20">
                        <c:v>Total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FBD0-4340-BBAC-3065FCDBA090}"/>
                  </c:ext>
                </c:extLst>
              </c15:ser>
            </c15:filteredBarSeries>
          </c:ext>
        </c:extLst>
      </c:barChart>
      <c:catAx>
        <c:axId val="1131997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7728368"/>
        <c:crosses val="autoZero"/>
        <c:auto val="1"/>
        <c:lblAlgn val="ctr"/>
        <c:lblOffset val="100"/>
        <c:noMultiLvlLbl val="0"/>
      </c:catAx>
      <c:valAx>
        <c:axId val="1537728368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1997232"/>
        <c:crosses val="autoZero"/>
        <c:crossBetween val="between"/>
      </c:valAx>
      <c:dTable>
        <c:showHorzBorder val="1"/>
        <c:showVertBorder val="1"/>
        <c:showOutline val="1"/>
        <c:showKeys val="0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3798029227471569"/>
          <c:y val="0.76971037648773011"/>
          <c:w val="0.12625226810725035"/>
          <c:h val="4.78615063781702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3365595742952698"/>
          <c:y val="6.8455759297073399E-2"/>
          <c:w val="0.39200866696976572"/>
          <c:h val="0.90155241170515754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1.2406108670104119E-2"/>
          <c:y val="0.2141581899734403"/>
          <c:w val="0.52576313720309242"/>
          <c:h val="0.561560393782481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2678686062096163E-2"/>
          <c:y val="0.13287870973651511"/>
          <c:w val="0.89191618672132011"/>
          <c:h val="0.7321801223436454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17C-447E-BCB5-672981F34EC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17C-447E-BCB5-672981F34EC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17C-447E-BCB5-672981F34EC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17C-447E-BCB5-672981F34EC8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17C-447E-BCB5-672981F34EC8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D17C-447E-BCB5-672981F34EC8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D17C-447E-BCB5-672981F34EC8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D17C-447E-BCB5-672981F34EC8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D17C-447E-BCB5-672981F34EC8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D17C-447E-BCB5-672981F34EC8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D17C-447E-BCB5-672981F34EC8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D17C-447E-BCB5-672981F34EC8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D17C-447E-BCB5-672981F34EC8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D17C-447E-BCB5-672981F34EC8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D17C-447E-BCB5-672981F34EC8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D17C-447E-BCB5-672981F34EC8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5BE6-4335-8E44-C9BE24776A98}"/>
              </c:ext>
            </c:extLst>
          </c:dPt>
          <c:dPt>
            <c:idx val="17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5BE6-4335-8E44-C9BE24776A98}"/>
              </c:ext>
            </c:extLst>
          </c:dPt>
          <c:cat>
            <c:strRef>
              <c:f>Hoja1!$A$2:$A$19</c:f>
              <c:strCache>
                <c:ptCount val="17"/>
                <c:pt idx="0">
                  <c:v>MTY</c:v>
                </c:pt>
                <c:pt idx="1">
                  <c:v>CCM</c:v>
                </c:pt>
                <c:pt idx="2">
                  <c:v>CSF</c:v>
                </c:pt>
                <c:pt idx="3">
                  <c:v>CEM</c:v>
                </c:pt>
                <c:pt idx="4">
                  <c:v>LEO</c:v>
                </c:pt>
                <c:pt idx="5">
                  <c:v>QRO</c:v>
                </c:pt>
                <c:pt idx="6">
                  <c:v>SON</c:v>
                </c:pt>
                <c:pt idx="7">
                  <c:v>TOL</c:v>
                </c:pt>
                <c:pt idx="8">
                  <c:v>PUE</c:v>
                </c:pt>
                <c:pt idx="9">
                  <c:v>GDL</c:v>
                </c:pt>
                <c:pt idx="10">
                  <c:v>CHI</c:v>
                </c:pt>
                <c:pt idx="11">
                  <c:v>AGS</c:v>
                </c:pt>
                <c:pt idx="12">
                  <c:v>HGO</c:v>
                </c:pt>
                <c:pt idx="13">
                  <c:v>SLP</c:v>
                </c:pt>
                <c:pt idx="14">
                  <c:v>SAL</c:v>
                </c:pt>
                <c:pt idx="15">
                  <c:v>SIN</c:v>
                </c:pt>
                <c:pt idx="16">
                  <c:v>LAG</c:v>
                </c:pt>
              </c:strCache>
            </c:strRef>
          </c:cat>
          <c:val>
            <c:numRef>
              <c:f>Hoja1!$B$2:$B$19</c:f>
              <c:numCache>
                <c:formatCode>General</c:formatCode>
                <c:ptCount val="18"/>
                <c:pt idx="0">
                  <c:v>122</c:v>
                </c:pt>
                <c:pt idx="1">
                  <c:v>61</c:v>
                </c:pt>
                <c:pt idx="2">
                  <c:v>52</c:v>
                </c:pt>
                <c:pt idx="3">
                  <c:v>50</c:v>
                </c:pt>
                <c:pt idx="4">
                  <c:v>50</c:v>
                </c:pt>
                <c:pt idx="5">
                  <c:v>47</c:v>
                </c:pt>
                <c:pt idx="6">
                  <c:v>40</c:v>
                </c:pt>
                <c:pt idx="7">
                  <c:v>33</c:v>
                </c:pt>
                <c:pt idx="8">
                  <c:v>31</c:v>
                </c:pt>
                <c:pt idx="9">
                  <c:v>27</c:v>
                </c:pt>
                <c:pt idx="10">
                  <c:v>20</c:v>
                </c:pt>
                <c:pt idx="11">
                  <c:v>20</c:v>
                </c:pt>
                <c:pt idx="12">
                  <c:v>20</c:v>
                </c:pt>
                <c:pt idx="13">
                  <c:v>17</c:v>
                </c:pt>
                <c:pt idx="14">
                  <c:v>16</c:v>
                </c:pt>
                <c:pt idx="15">
                  <c:v>15</c:v>
                </c:pt>
                <c:pt idx="16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D17C-447E-BCB5-672981F34E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254348144"/>
        <c:axId val="1832223536"/>
      </c:barChart>
      <c:catAx>
        <c:axId val="25434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2223536"/>
        <c:crosses val="autoZero"/>
        <c:auto val="1"/>
        <c:lblAlgn val="ctr"/>
        <c:lblOffset val="100"/>
        <c:noMultiLvlLbl val="0"/>
      </c:catAx>
      <c:valAx>
        <c:axId val="18322235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348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3365595742952698"/>
          <c:y val="6.8455759297073399E-2"/>
          <c:w val="0.39200866696976572"/>
          <c:h val="0.90155241170515754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1.2406108670104119E-2"/>
          <c:y val="0.2141581899734403"/>
          <c:w val="0.52576313720309242"/>
          <c:h val="0.561560393782481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032932114525355E-2"/>
          <c:y val="0.12655642662567304"/>
          <c:w val="0.89191618672132011"/>
          <c:h val="0.7321801223436454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F31-41F5-AAE1-343FBCBA7DA4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F31-41F5-AAE1-343FBCBA7DA4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F31-41F5-AAE1-343FBCBA7DA4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F31-41F5-AAE1-343FBCBA7DA4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F31-41F5-AAE1-343FBCBA7DA4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F31-41F5-AAE1-343FBCBA7DA4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7F31-41F5-AAE1-343FBCBA7DA4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7F31-41F5-AAE1-343FBCBA7DA4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7F31-41F5-AAE1-343FBCBA7DA4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7F31-41F5-AAE1-343FBCBA7DA4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7F31-41F5-AAE1-343FBCBA7DA4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7F31-41F5-AAE1-343FBCBA7DA4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7F31-41F5-AAE1-343FBCBA7DA4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7F31-41F5-AAE1-343FBCBA7DA4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7F31-41F5-AAE1-343FBCBA7DA4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7F31-41F5-AAE1-343FBCBA7DA4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7F31-41F5-AAE1-343FBCBA7DA4}"/>
              </c:ext>
            </c:extLst>
          </c:dPt>
          <c:dPt>
            <c:idx val="17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7F31-41F5-AAE1-343FBCBA7DA4}"/>
              </c:ext>
            </c:extLst>
          </c:dPt>
          <c:cat>
            <c:strRef>
              <c:f>Hoja1!$A$2:$A$19</c:f>
              <c:strCache>
                <c:ptCount val="17"/>
                <c:pt idx="0">
                  <c:v>MTY</c:v>
                </c:pt>
                <c:pt idx="1">
                  <c:v>CCM</c:v>
                </c:pt>
                <c:pt idx="2">
                  <c:v>CEM</c:v>
                </c:pt>
                <c:pt idx="3">
                  <c:v>CSF</c:v>
                </c:pt>
                <c:pt idx="4">
                  <c:v>QRO</c:v>
                </c:pt>
                <c:pt idx="5">
                  <c:v>GDL</c:v>
                </c:pt>
                <c:pt idx="6">
                  <c:v>PUE</c:v>
                </c:pt>
                <c:pt idx="7">
                  <c:v>SON</c:v>
                </c:pt>
                <c:pt idx="8">
                  <c:v>TOL</c:v>
                </c:pt>
                <c:pt idx="9">
                  <c:v>CHI</c:v>
                </c:pt>
                <c:pt idx="10">
                  <c:v>LEO</c:v>
                </c:pt>
                <c:pt idx="11">
                  <c:v>SAL</c:v>
                </c:pt>
                <c:pt idx="12">
                  <c:v>SIN</c:v>
                </c:pt>
                <c:pt idx="13">
                  <c:v>AGS</c:v>
                </c:pt>
                <c:pt idx="14">
                  <c:v>SLP</c:v>
                </c:pt>
                <c:pt idx="15">
                  <c:v>LAG</c:v>
                </c:pt>
                <c:pt idx="16">
                  <c:v>HGO</c:v>
                </c:pt>
              </c:strCache>
            </c:strRef>
          </c:cat>
          <c:val>
            <c:numRef>
              <c:f>Hoja1!$B$2:$B$19</c:f>
              <c:numCache>
                <c:formatCode>General</c:formatCode>
                <c:ptCount val="18"/>
                <c:pt idx="0">
                  <c:v>4241</c:v>
                </c:pt>
                <c:pt idx="1">
                  <c:v>1177</c:v>
                </c:pt>
                <c:pt idx="2">
                  <c:v>1015</c:v>
                </c:pt>
                <c:pt idx="3">
                  <c:v>746</c:v>
                </c:pt>
                <c:pt idx="4">
                  <c:v>677</c:v>
                </c:pt>
                <c:pt idx="5">
                  <c:v>662</c:v>
                </c:pt>
                <c:pt idx="6">
                  <c:v>307</c:v>
                </c:pt>
                <c:pt idx="7">
                  <c:v>300</c:v>
                </c:pt>
                <c:pt idx="8">
                  <c:v>260</c:v>
                </c:pt>
                <c:pt idx="9">
                  <c:v>250</c:v>
                </c:pt>
                <c:pt idx="10">
                  <c:v>207</c:v>
                </c:pt>
                <c:pt idx="11">
                  <c:v>200</c:v>
                </c:pt>
                <c:pt idx="12">
                  <c:v>160</c:v>
                </c:pt>
                <c:pt idx="13">
                  <c:v>85</c:v>
                </c:pt>
                <c:pt idx="14">
                  <c:v>75</c:v>
                </c:pt>
                <c:pt idx="15">
                  <c:v>75</c:v>
                </c:pt>
                <c:pt idx="16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4-7F31-41F5-AAE1-343FBCBA7D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254348144"/>
        <c:axId val="1832223536"/>
      </c:barChart>
      <c:catAx>
        <c:axId val="25434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2223536"/>
        <c:crosses val="autoZero"/>
        <c:auto val="1"/>
        <c:lblAlgn val="ctr"/>
        <c:lblOffset val="100"/>
        <c:noMultiLvlLbl val="0"/>
      </c:catAx>
      <c:valAx>
        <c:axId val="18322235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348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3436208135336504E-2"/>
          <c:y val="0.12971756818109409"/>
          <c:w val="0.89191618672132011"/>
          <c:h val="0.7321801223436454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BFF-4DB7-8B35-342A5500D64C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BFF-4DB7-8B35-342A5500D64C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BFF-4DB7-8B35-342A5500D64C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BFF-4DB7-8B35-342A5500D64C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BFF-4DB7-8B35-342A5500D64C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BFF-4DB7-8B35-342A5500D64C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7BFF-4DB7-8B35-342A5500D64C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7BFF-4DB7-8B35-342A5500D64C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7BFF-4DB7-8B35-342A5500D64C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7BFF-4DB7-8B35-342A5500D64C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7BFF-4DB7-8B35-342A5500D64C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7BFF-4DB7-8B35-342A5500D64C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7BFF-4DB7-8B35-342A5500D64C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7BFF-4DB7-8B35-342A5500D64C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7BFF-4DB7-8B35-342A5500D64C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7BFF-4DB7-8B35-342A5500D64C}"/>
              </c:ext>
            </c:extLst>
          </c:dPt>
          <c:dPt>
            <c:idx val="16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7BFF-4DB7-8B35-342A5500D64C}"/>
              </c:ext>
            </c:extLst>
          </c:dPt>
          <c:dPt>
            <c:idx val="17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7BFF-4DB7-8B35-342A5500D64C}"/>
              </c:ext>
            </c:extLst>
          </c:dPt>
          <c:cat>
            <c:strRef>
              <c:f>Hoja1!$A$2:$A$19</c:f>
              <c:strCache>
                <c:ptCount val="15"/>
                <c:pt idx="0">
                  <c:v>MTY</c:v>
                </c:pt>
                <c:pt idx="1">
                  <c:v>TOL</c:v>
                </c:pt>
                <c:pt idx="2">
                  <c:v>CEM</c:v>
                </c:pt>
                <c:pt idx="3">
                  <c:v>GDL</c:v>
                </c:pt>
                <c:pt idx="4">
                  <c:v>CCM</c:v>
                </c:pt>
                <c:pt idx="5">
                  <c:v>PUE</c:v>
                </c:pt>
                <c:pt idx="6">
                  <c:v>QRO</c:v>
                </c:pt>
                <c:pt idx="7">
                  <c:v>CSF</c:v>
                </c:pt>
                <c:pt idx="8">
                  <c:v>SON</c:v>
                </c:pt>
                <c:pt idx="9">
                  <c:v>HGO</c:v>
                </c:pt>
                <c:pt idx="10">
                  <c:v>LAG</c:v>
                </c:pt>
                <c:pt idx="11">
                  <c:v>AGS</c:v>
                </c:pt>
                <c:pt idx="12">
                  <c:v>CVA</c:v>
                </c:pt>
                <c:pt idx="13">
                  <c:v>SAL</c:v>
                </c:pt>
                <c:pt idx="14">
                  <c:v>SLP</c:v>
                </c:pt>
              </c:strCache>
            </c:strRef>
          </c:cat>
          <c:val>
            <c:numRef>
              <c:f>Hoja1!$B$2:$B$19</c:f>
              <c:numCache>
                <c:formatCode>General</c:formatCode>
                <c:ptCount val="18"/>
                <c:pt idx="0" formatCode="#,##0">
                  <c:v>1213</c:v>
                </c:pt>
                <c:pt idx="1">
                  <c:v>450</c:v>
                </c:pt>
                <c:pt idx="2">
                  <c:v>325</c:v>
                </c:pt>
                <c:pt idx="3">
                  <c:v>200</c:v>
                </c:pt>
                <c:pt idx="4">
                  <c:v>178</c:v>
                </c:pt>
                <c:pt idx="5">
                  <c:v>146</c:v>
                </c:pt>
                <c:pt idx="6">
                  <c:v>160</c:v>
                </c:pt>
                <c:pt idx="7">
                  <c:v>121</c:v>
                </c:pt>
                <c:pt idx="8">
                  <c:v>60</c:v>
                </c:pt>
                <c:pt idx="9">
                  <c:v>59</c:v>
                </c:pt>
                <c:pt idx="10">
                  <c:v>58</c:v>
                </c:pt>
                <c:pt idx="11">
                  <c:v>52</c:v>
                </c:pt>
                <c:pt idx="12">
                  <c:v>45</c:v>
                </c:pt>
                <c:pt idx="13">
                  <c:v>32</c:v>
                </c:pt>
                <c:pt idx="1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4-7BFF-4DB7-8B35-342A5500D6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-25"/>
        <c:axId val="254348144"/>
        <c:axId val="1832223536"/>
      </c:barChart>
      <c:catAx>
        <c:axId val="25434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2223536"/>
        <c:crosses val="autoZero"/>
        <c:auto val="1"/>
        <c:lblAlgn val="ctr"/>
        <c:lblOffset val="100"/>
        <c:noMultiLvlLbl val="0"/>
      </c:catAx>
      <c:valAx>
        <c:axId val="1832223536"/>
        <c:scaling>
          <c:orientation val="minMax"/>
        </c:scaling>
        <c:delete val="0"/>
        <c:axPos val="l"/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348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3365595742952698"/>
          <c:y val="6.8455759297073399E-2"/>
          <c:w val="0.39200866696976572"/>
          <c:h val="0.90155241170515754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1.2406108670104119E-2"/>
          <c:y val="0.2141581899734403"/>
          <c:w val="0.52576313720309242"/>
          <c:h val="0.561560393782481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67D-45F3-AB5B-BD77C69A680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67D-45F3-AB5B-BD77C69A680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67D-45F3-AB5B-BD77C69A680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67D-45F3-AB5B-BD77C69A680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67D-45F3-AB5B-BD77C69A6806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67D-45F3-AB5B-BD77C69A6806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C67D-45F3-AB5B-BD77C69A6806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C67D-45F3-AB5B-BD77C69A6806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C67D-45F3-AB5B-BD77C69A6806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C67D-45F3-AB5B-BD77C69A6806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C67D-45F3-AB5B-BD77C69A6806}"/>
              </c:ext>
            </c:extLst>
          </c:dPt>
          <c:dLbls>
            <c:dLbl>
              <c:idx val="0"/>
              <c:layout>
                <c:manualLayout>
                  <c:x val="-0.17661196575867169"/>
                  <c:y val="3.2647417297996646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67D-45F3-AB5B-BD77C69A6806}"/>
                </c:ext>
              </c:extLst>
            </c:dLbl>
            <c:dLbl>
              <c:idx val="1"/>
              <c:layout>
                <c:manualLayout>
                  <c:x val="8.6801782140587785E-2"/>
                  <c:y val="-0.1944178610146270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67D-45F3-AB5B-BD77C69A6806}"/>
                </c:ext>
              </c:extLst>
            </c:dLbl>
            <c:dLbl>
              <c:idx val="2"/>
              <c:layout>
                <c:manualLayout>
                  <c:x val="0.1513979192780899"/>
                  <c:y val="4.5158610050494319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67D-45F3-AB5B-BD77C69A6806}"/>
                </c:ext>
              </c:extLst>
            </c:dLbl>
            <c:dLbl>
              <c:idx val="3"/>
              <c:layout>
                <c:manualLayout>
                  <c:x val="9.7142733873450363E-2"/>
                  <c:y val="0.1799526478369524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67D-45F3-AB5B-BD77C69A6806}"/>
                </c:ext>
              </c:extLst>
            </c:dLbl>
            <c:dLbl>
              <c:idx val="4"/>
              <c:layout>
                <c:manualLayout>
                  <c:x val="0.25379842173227518"/>
                  <c:y val="8.7256597606466795E-3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C67D-45F3-AB5B-BD77C69A680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Hoja1!$A$2:$A$6</c:f>
              <c:strCache>
                <c:ptCount val="5"/>
                <c:pt idx="0">
                  <c:v>RM</c:v>
                </c:pt>
                <c:pt idx="1">
                  <c:v>RCDMX</c:v>
                </c:pt>
                <c:pt idx="2">
                  <c:v>RO</c:v>
                </c:pt>
                <c:pt idx="3">
                  <c:v>RCS</c:v>
                </c:pt>
                <c:pt idx="4">
                  <c:v>Central</c:v>
                </c:pt>
              </c:strCache>
            </c:strRef>
          </c:cat>
          <c:val>
            <c:numRef>
              <c:f>Hoja1!$B$2:$B$6</c:f>
              <c:numCache>
                <c:formatCode>General</c:formatCode>
                <c:ptCount val="5"/>
                <c:pt idx="0">
                  <c:v>96</c:v>
                </c:pt>
                <c:pt idx="1">
                  <c:v>79</c:v>
                </c:pt>
                <c:pt idx="2">
                  <c:v>34</c:v>
                </c:pt>
                <c:pt idx="3">
                  <c:v>35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C67D-45F3-AB5B-BD77C69A6806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3365595742952698"/>
          <c:y val="6.8455759297073399E-2"/>
          <c:w val="0.39200866696976572"/>
          <c:h val="0.90155241170515754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1.2406108670104119E-2"/>
          <c:y val="0.2141581899734403"/>
          <c:w val="0.52576313720309242"/>
          <c:h val="0.561560393782481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03B-4873-ADA4-C7247FE0F46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03B-4873-ADA4-C7247FE0F46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03B-4873-ADA4-C7247FE0F46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03B-4873-ADA4-C7247FE0F46A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503B-4873-ADA4-C7247FE0F46A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503B-4873-ADA4-C7247FE0F46A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503B-4873-ADA4-C7247FE0F46A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503B-4873-ADA4-C7247FE0F46A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503B-4873-ADA4-C7247FE0F46A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503B-4873-ADA4-C7247FE0F46A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503B-4873-ADA4-C7247FE0F46A}"/>
              </c:ext>
            </c:extLst>
          </c:dPt>
          <c:dPt>
            <c:idx val="12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503B-4873-ADA4-C7247FE0F46A}"/>
              </c:ext>
            </c:extLst>
          </c:dPt>
          <c:dPt>
            <c:idx val="13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503B-4873-ADA4-C7247FE0F46A}"/>
              </c:ext>
            </c:extLst>
          </c:dPt>
          <c:dPt>
            <c:idx val="14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503B-4873-ADA4-C7247FE0F46A}"/>
              </c:ext>
            </c:extLst>
          </c:dPt>
          <c:dPt>
            <c:idx val="1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503B-4873-ADA4-C7247FE0F46A}"/>
              </c:ext>
            </c:extLst>
          </c:dPt>
          <c:dPt>
            <c:idx val="17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503B-4873-ADA4-C7247FE0F46A}"/>
              </c:ext>
            </c:extLst>
          </c:dPt>
          <c:dPt>
            <c:idx val="18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F273-4B55-AD67-7C5BAC9B3324}"/>
              </c:ext>
            </c:extLst>
          </c:dPt>
          <c:dPt>
            <c:idx val="19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F273-4B55-AD67-7C5BAC9B332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Hoja1!$A$2:$A$22</c:f>
              <c:strCache>
                <c:ptCount val="21"/>
                <c:pt idx="0">
                  <c:v>MTY</c:v>
                </c:pt>
                <c:pt idx="1">
                  <c:v>CEM</c:v>
                </c:pt>
                <c:pt idx="2">
                  <c:v>GDL</c:v>
                </c:pt>
                <c:pt idx="3">
                  <c:v>QRO</c:v>
                </c:pt>
                <c:pt idx="4">
                  <c:v>CCM</c:v>
                </c:pt>
                <c:pt idx="5">
                  <c:v>SAL</c:v>
                </c:pt>
                <c:pt idx="6">
                  <c:v>CSF</c:v>
                </c:pt>
                <c:pt idx="7">
                  <c:v>PUE</c:v>
                </c:pt>
                <c:pt idx="8">
                  <c:v>TOL</c:v>
                </c:pt>
                <c:pt idx="9">
                  <c:v>CHI</c:v>
                </c:pt>
                <c:pt idx="10">
                  <c:v>Central</c:v>
                </c:pt>
                <c:pt idx="11">
                  <c:v>LEO</c:v>
                </c:pt>
                <c:pt idx="12">
                  <c:v>SLP</c:v>
                </c:pt>
                <c:pt idx="13">
                  <c:v>SON</c:v>
                </c:pt>
                <c:pt idx="14">
                  <c:v>LAG</c:v>
                </c:pt>
                <c:pt idx="15">
                  <c:v>CVA</c:v>
                </c:pt>
                <c:pt idx="16">
                  <c:v>TAM</c:v>
                </c:pt>
                <c:pt idx="17">
                  <c:v>AGS</c:v>
                </c:pt>
                <c:pt idx="18">
                  <c:v>HGO</c:v>
                </c:pt>
                <c:pt idx="19">
                  <c:v>SIN</c:v>
                </c:pt>
                <c:pt idx="20">
                  <c:v>MRL</c:v>
                </c:pt>
              </c:strCache>
            </c:strRef>
          </c:cat>
          <c:val>
            <c:numRef>
              <c:f>Hoja1!$B$2:$B$22</c:f>
              <c:numCache>
                <c:formatCode>General</c:formatCode>
                <c:ptCount val="21"/>
                <c:pt idx="0">
                  <c:v>81</c:v>
                </c:pt>
                <c:pt idx="1">
                  <c:v>46</c:v>
                </c:pt>
                <c:pt idx="2">
                  <c:v>22</c:v>
                </c:pt>
                <c:pt idx="3">
                  <c:v>19</c:v>
                </c:pt>
                <c:pt idx="4">
                  <c:v>18</c:v>
                </c:pt>
                <c:pt idx="5">
                  <c:v>13</c:v>
                </c:pt>
                <c:pt idx="6">
                  <c:v>10</c:v>
                </c:pt>
                <c:pt idx="7">
                  <c:v>8</c:v>
                </c:pt>
                <c:pt idx="8">
                  <c:v>5</c:v>
                </c:pt>
                <c:pt idx="9">
                  <c:v>4</c:v>
                </c:pt>
                <c:pt idx="10">
                  <c:v>4</c:v>
                </c:pt>
                <c:pt idx="11">
                  <c:v>3</c:v>
                </c:pt>
                <c:pt idx="12">
                  <c:v>3</c:v>
                </c:pt>
                <c:pt idx="13">
                  <c:v>2</c:v>
                </c:pt>
                <c:pt idx="14">
                  <c:v>2</c:v>
                </c:pt>
                <c:pt idx="15">
                  <c:v>2</c:v>
                </c:pt>
                <c:pt idx="16">
                  <c:v>2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4-503B-4873-ADA4-C7247FE0F46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254348144"/>
        <c:axId val="1832223536"/>
      </c:barChart>
      <c:catAx>
        <c:axId val="25434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2223536"/>
        <c:crosses val="autoZero"/>
        <c:auto val="1"/>
        <c:lblAlgn val="ctr"/>
        <c:lblOffset val="100"/>
        <c:noMultiLvlLbl val="0"/>
      </c:catAx>
      <c:valAx>
        <c:axId val="1832223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4348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3365595742952698"/>
          <c:y val="6.8455759297073399E-2"/>
          <c:w val="0.39200866696976572"/>
          <c:h val="0.90155241170515754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1.2406108670104119E-2"/>
          <c:y val="0.2141581899734403"/>
          <c:w val="0.52576313720309242"/>
          <c:h val="0.561560393782481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39A-4EA8-A15C-493DBFE5376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39A-4EA8-A15C-493DBFE5376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39A-4EA8-A15C-493DBFE5376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39A-4EA8-A15C-493DBFE53768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39A-4EA8-A15C-493DBFE53768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39A-4EA8-A15C-493DBFE53768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39A-4EA8-A15C-493DBFE53768}"/>
              </c:ext>
            </c:extLst>
          </c:dPt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Hoja1!$A$2:$A$8</c:f>
              <c:strCache>
                <c:ptCount val="7"/>
                <c:pt idx="0">
                  <c:v>EIC</c:v>
                </c:pt>
                <c:pt idx="1">
                  <c:v>EN</c:v>
                </c:pt>
                <c:pt idx="2">
                  <c:v>Posgrados</c:v>
                </c:pt>
                <c:pt idx="3">
                  <c:v>ECSG</c:v>
                </c:pt>
                <c:pt idx="4">
                  <c:v>EHE</c:v>
                </c:pt>
                <c:pt idx="5">
                  <c:v>EAAD</c:v>
                </c:pt>
                <c:pt idx="6">
                  <c:v>EMCS</c:v>
                </c:pt>
              </c:strCache>
            </c:strRef>
          </c:cat>
          <c:val>
            <c:numRef>
              <c:f>Hoja1!$B$2:$B$8</c:f>
              <c:numCache>
                <c:formatCode>0%</c:formatCode>
                <c:ptCount val="7"/>
                <c:pt idx="0">
                  <c:v>0.46</c:v>
                </c:pt>
                <c:pt idx="1">
                  <c:v>0.3</c:v>
                </c:pt>
                <c:pt idx="2">
                  <c:v>0.08</c:v>
                </c:pt>
                <c:pt idx="3">
                  <c:v>0.06</c:v>
                </c:pt>
                <c:pt idx="4">
                  <c:v>0.05</c:v>
                </c:pt>
                <c:pt idx="5">
                  <c:v>0.03</c:v>
                </c:pt>
                <c:pt idx="6">
                  <c:v>0.02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4-639A-4EA8-A15C-493DBFE5376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254348144"/>
        <c:axId val="1832223536"/>
      </c:barChart>
      <c:catAx>
        <c:axId val="254348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2223536"/>
        <c:crosses val="autoZero"/>
        <c:auto val="1"/>
        <c:lblAlgn val="ctr"/>
        <c:lblOffset val="100"/>
        <c:noMultiLvlLbl val="0"/>
      </c:catAx>
      <c:valAx>
        <c:axId val="1832223536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254348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3365595742952698"/>
          <c:y val="6.8455759297073399E-2"/>
          <c:w val="0.39200866696976572"/>
          <c:h val="0.90155241170515754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1.2406108670104119E-2"/>
          <c:y val="0.2141581899734403"/>
          <c:w val="0.52576313720309242"/>
          <c:h val="0.561560393782481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711206607636422"/>
          <c:y val="1.902783970623283E-2"/>
          <c:w val="0.89839508788057254"/>
          <c:h val="0.554581142522773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CAMPUS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MTY</c:v>
                </c:pt>
                <c:pt idx="1">
                  <c:v>CEM</c:v>
                </c:pt>
                <c:pt idx="2">
                  <c:v>QRO</c:v>
                </c:pt>
                <c:pt idx="3">
                  <c:v>CCM</c:v>
                </c:pt>
                <c:pt idx="4">
                  <c:v>GDL</c:v>
                </c:pt>
                <c:pt idx="5">
                  <c:v>PUE</c:v>
                </c:pt>
                <c:pt idx="6">
                  <c:v>CSF</c:v>
                </c:pt>
                <c:pt idx="7">
                  <c:v>CHI</c:v>
                </c:pt>
                <c:pt idx="8">
                  <c:v>TOL</c:v>
                </c:pt>
                <c:pt idx="9">
                  <c:v>SAL</c:v>
                </c:pt>
                <c:pt idx="10">
                  <c:v>SLP</c:v>
                </c:pt>
                <c:pt idx="11">
                  <c:v>LEO</c:v>
                </c:pt>
                <c:pt idx="12">
                  <c:v>CSN</c:v>
                </c:pt>
                <c:pt idx="13">
                  <c:v>CVA</c:v>
                </c:pt>
                <c:pt idx="14">
                  <c:v>LAG</c:v>
                </c:pt>
                <c:pt idx="15">
                  <c:v>TAM</c:v>
                </c:pt>
                <c:pt idx="16">
                  <c:v>SIN</c:v>
                </c:pt>
                <c:pt idx="17">
                  <c:v>AGS</c:v>
                </c:pt>
                <c:pt idx="18">
                  <c:v>HGO</c:v>
                </c:pt>
                <c:pt idx="19">
                  <c:v>MRL</c:v>
                </c:pt>
                <c:pt idx="20">
                  <c:v>JRZ</c:v>
                </c:pt>
              </c:strCache>
              <c:extLst/>
            </c:strRef>
          </c:cat>
          <c:val>
            <c:numRef>
              <c:f>Hoja1!$B$2:$B$22</c:f>
              <c:numCache>
                <c:formatCode>General</c:formatCode>
                <c:ptCount val="21"/>
                <c:pt idx="0">
                  <c:v>2640</c:v>
                </c:pt>
                <c:pt idx="1">
                  <c:v>1424</c:v>
                </c:pt>
                <c:pt idx="2">
                  <c:v>1145</c:v>
                </c:pt>
                <c:pt idx="3">
                  <c:v>1037</c:v>
                </c:pt>
                <c:pt idx="4">
                  <c:v>977</c:v>
                </c:pt>
                <c:pt idx="5">
                  <c:v>625</c:v>
                </c:pt>
                <c:pt idx="6">
                  <c:v>542</c:v>
                </c:pt>
                <c:pt idx="7">
                  <c:v>274</c:v>
                </c:pt>
                <c:pt idx="8">
                  <c:v>274</c:v>
                </c:pt>
                <c:pt idx="9">
                  <c:v>216</c:v>
                </c:pt>
                <c:pt idx="10">
                  <c:v>189</c:v>
                </c:pt>
                <c:pt idx="11">
                  <c:v>169</c:v>
                </c:pt>
                <c:pt idx="12">
                  <c:v>128</c:v>
                </c:pt>
                <c:pt idx="13">
                  <c:v>126</c:v>
                </c:pt>
                <c:pt idx="14">
                  <c:v>112</c:v>
                </c:pt>
                <c:pt idx="15">
                  <c:v>69</c:v>
                </c:pt>
                <c:pt idx="16">
                  <c:v>68</c:v>
                </c:pt>
                <c:pt idx="17">
                  <c:v>67</c:v>
                </c:pt>
                <c:pt idx="18">
                  <c:v>64</c:v>
                </c:pt>
                <c:pt idx="19">
                  <c:v>25</c:v>
                </c:pt>
                <c:pt idx="20">
                  <c:v>11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DDD3-4A08-8A9A-B7086095729D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EAAD</c:v>
                </c:pt>
              </c:strCache>
            </c:strRef>
          </c:tx>
          <c:spPr>
            <a:pattFill prst="narHorz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MTY</c:v>
                </c:pt>
                <c:pt idx="1">
                  <c:v>CEM</c:v>
                </c:pt>
                <c:pt idx="2">
                  <c:v>QRO</c:v>
                </c:pt>
                <c:pt idx="3">
                  <c:v>CCM</c:v>
                </c:pt>
                <c:pt idx="4">
                  <c:v>GDL</c:v>
                </c:pt>
                <c:pt idx="5">
                  <c:v>PUE</c:v>
                </c:pt>
                <c:pt idx="6">
                  <c:v>CSF</c:v>
                </c:pt>
                <c:pt idx="7">
                  <c:v>CHI</c:v>
                </c:pt>
                <c:pt idx="8">
                  <c:v>TOL</c:v>
                </c:pt>
                <c:pt idx="9">
                  <c:v>SAL</c:v>
                </c:pt>
                <c:pt idx="10">
                  <c:v>SLP</c:v>
                </c:pt>
                <c:pt idx="11">
                  <c:v>LEO</c:v>
                </c:pt>
                <c:pt idx="12">
                  <c:v>CSN</c:v>
                </c:pt>
                <c:pt idx="13">
                  <c:v>CVA</c:v>
                </c:pt>
                <c:pt idx="14">
                  <c:v>LAG</c:v>
                </c:pt>
                <c:pt idx="15">
                  <c:v>TAM</c:v>
                </c:pt>
                <c:pt idx="16">
                  <c:v>SIN</c:v>
                </c:pt>
                <c:pt idx="17">
                  <c:v>AGS</c:v>
                </c:pt>
                <c:pt idx="18">
                  <c:v>HGO</c:v>
                </c:pt>
                <c:pt idx="19">
                  <c:v>MRL</c:v>
                </c:pt>
                <c:pt idx="20">
                  <c:v>JRZ</c:v>
                </c:pt>
              </c:strCache>
              <c:extLst/>
            </c:strRef>
          </c:cat>
          <c:val>
            <c:numRef>
              <c:f>Hoja1!$C$2:$C$22</c:f>
              <c:numCache>
                <c:formatCode>General</c:formatCode>
                <c:ptCount val="21"/>
                <c:pt idx="0">
                  <c:v>77</c:v>
                </c:pt>
                <c:pt idx="1">
                  <c:v>78</c:v>
                </c:pt>
                <c:pt idx="2">
                  <c:v>35</c:v>
                </c:pt>
                <c:pt idx="3">
                  <c:v>47</c:v>
                </c:pt>
                <c:pt idx="4">
                  <c:v>39</c:v>
                </c:pt>
                <c:pt idx="5">
                  <c:v>9</c:v>
                </c:pt>
                <c:pt idx="6">
                  <c:v>8</c:v>
                </c:pt>
                <c:pt idx="7">
                  <c:v>8</c:v>
                </c:pt>
                <c:pt idx="8">
                  <c:v>14</c:v>
                </c:pt>
                <c:pt idx="9">
                  <c:v>0</c:v>
                </c:pt>
                <c:pt idx="10">
                  <c:v>0</c:v>
                </c:pt>
                <c:pt idx="11">
                  <c:v>7</c:v>
                </c:pt>
                <c:pt idx="12">
                  <c:v>11</c:v>
                </c:pt>
                <c:pt idx="13">
                  <c:v>0</c:v>
                </c:pt>
                <c:pt idx="14">
                  <c:v>5</c:v>
                </c:pt>
                <c:pt idx="15">
                  <c:v>0</c:v>
                </c:pt>
                <c:pt idx="16">
                  <c:v>1</c:v>
                </c:pt>
                <c:pt idx="17">
                  <c:v>0</c:v>
                </c:pt>
                <c:pt idx="18">
                  <c:v>1</c:v>
                </c:pt>
                <c:pt idx="19">
                  <c:v>1</c:v>
                </c:pt>
                <c:pt idx="20">
                  <c:v>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DDD3-4A08-8A9A-B7086095729D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ECSG</c:v>
                </c:pt>
              </c:strCache>
            </c:strRef>
          </c:tx>
          <c:spPr>
            <a:pattFill prst="narHorz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MTY</c:v>
                </c:pt>
                <c:pt idx="1">
                  <c:v>CEM</c:v>
                </c:pt>
                <c:pt idx="2">
                  <c:v>QRO</c:v>
                </c:pt>
                <c:pt idx="3">
                  <c:v>CCM</c:v>
                </c:pt>
                <c:pt idx="4">
                  <c:v>GDL</c:v>
                </c:pt>
                <c:pt idx="5">
                  <c:v>PUE</c:v>
                </c:pt>
                <c:pt idx="6">
                  <c:v>CSF</c:v>
                </c:pt>
                <c:pt idx="7">
                  <c:v>CHI</c:v>
                </c:pt>
                <c:pt idx="8">
                  <c:v>TOL</c:v>
                </c:pt>
                <c:pt idx="9">
                  <c:v>SAL</c:v>
                </c:pt>
                <c:pt idx="10">
                  <c:v>SLP</c:v>
                </c:pt>
                <c:pt idx="11">
                  <c:v>LEO</c:v>
                </c:pt>
                <c:pt idx="12">
                  <c:v>CSN</c:v>
                </c:pt>
                <c:pt idx="13">
                  <c:v>CVA</c:v>
                </c:pt>
                <c:pt idx="14">
                  <c:v>LAG</c:v>
                </c:pt>
                <c:pt idx="15">
                  <c:v>TAM</c:v>
                </c:pt>
                <c:pt idx="16">
                  <c:v>SIN</c:v>
                </c:pt>
                <c:pt idx="17">
                  <c:v>AGS</c:v>
                </c:pt>
                <c:pt idx="18">
                  <c:v>HGO</c:v>
                </c:pt>
                <c:pt idx="19">
                  <c:v>MRL</c:v>
                </c:pt>
                <c:pt idx="20">
                  <c:v>JRZ</c:v>
                </c:pt>
              </c:strCache>
              <c:extLst/>
            </c:strRef>
          </c:cat>
          <c:val>
            <c:numRef>
              <c:f>Hoja1!$D$2:$D$22</c:f>
              <c:numCache>
                <c:formatCode>General</c:formatCode>
                <c:ptCount val="21"/>
                <c:pt idx="0">
                  <c:v>90</c:v>
                </c:pt>
                <c:pt idx="1">
                  <c:v>34</c:v>
                </c:pt>
                <c:pt idx="2">
                  <c:v>23</c:v>
                </c:pt>
                <c:pt idx="3">
                  <c:v>53</c:v>
                </c:pt>
                <c:pt idx="4">
                  <c:v>8</c:v>
                </c:pt>
                <c:pt idx="5">
                  <c:v>14</c:v>
                </c:pt>
                <c:pt idx="6">
                  <c:v>31</c:v>
                </c:pt>
                <c:pt idx="7">
                  <c:v>4</c:v>
                </c:pt>
                <c:pt idx="8">
                  <c:v>3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1</c:v>
                </c:pt>
                <c:pt idx="19">
                  <c:v>1</c:v>
                </c:pt>
                <c:pt idx="20">
                  <c:v>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DDD3-4A08-8A9A-B7086095729D}"/>
            </c:ext>
          </c:extLst>
        </c:ser>
        <c:ser>
          <c:idx val="3"/>
          <c:order val="3"/>
          <c:tx>
            <c:strRef>
              <c:f>Hoja1!$E$1</c:f>
              <c:strCache>
                <c:ptCount val="1"/>
                <c:pt idx="0">
                  <c:v>EHE</c:v>
                </c:pt>
              </c:strCache>
            </c:strRef>
          </c:tx>
          <c:spPr>
            <a:pattFill prst="narHorz">
              <a:fgClr>
                <a:schemeClr val="accent4"/>
              </a:fgClr>
              <a:bgClr>
                <a:schemeClr val="accent4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4"/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MTY</c:v>
                </c:pt>
                <c:pt idx="1">
                  <c:v>CEM</c:v>
                </c:pt>
                <c:pt idx="2">
                  <c:v>QRO</c:v>
                </c:pt>
                <c:pt idx="3">
                  <c:v>CCM</c:v>
                </c:pt>
                <c:pt idx="4">
                  <c:v>GDL</c:v>
                </c:pt>
                <c:pt idx="5">
                  <c:v>PUE</c:v>
                </c:pt>
                <c:pt idx="6">
                  <c:v>CSF</c:v>
                </c:pt>
                <c:pt idx="7">
                  <c:v>CHI</c:v>
                </c:pt>
                <c:pt idx="8">
                  <c:v>TOL</c:v>
                </c:pt>
                <c:pt idx="9">
                  <c:v>SAL</c:v>
                </c:pt>
                <c:pt idx="10">
                  <c:v>SLP</c:v>
                </c:pt>
                <c:pt idx="11">
                  <c:v>LEO</c:v>
                </c:pt>
                <c:pt idx="12">
                  <c:v>CSN</c:v>
                </c:pt>
                <c:pt idx="13">
                  <c:v>CVA</c:v>
                </c:pt>
                <c:pt idx="14">
                  <c:v>LAG</c:v>
                </c:pt>
                <c:pt idx="15">
                  <c:v>TAM</c:v>
                </c:pt>
                <c:pt idx="16">
                  <c:v>SIN</c:v>
                </c:pt>
                <c:pt idx="17">
                  <c:v>AGS</c:v>
                </c:pt>
                <c:pt idx="18">
                  <c:v>HGO</c:v>
                </c:pt>
                <c:pt idx="19">
                  <c:v>MRL</c:v>
                </c:pt>
                <c:pt idx="20">
                  <c:v>JRZ</c:v>
                </c:pt>
              </c:strCache>
              <c:extLst/>
            </c:strRef>
          </c:cat>
          <c:val>
            <c:numRef>
              <c:f>Hoja1!$E$2:$E$22</c:f>
              <c:numCache>
                <c:formatCode>General</c:formatCode>
                <c:ptCount val="21"/>
                <c:pt idx="0">
                  <c:v>46</c:v>
                </c:pt>
                <c:pt idx="1">
                  <c:v>35</c:v>
                </c:pt>
                <c:pt idx="2">
                  <c:v>15</c:v>
                </c:pt>
                <c:pt idx="3">
                  <c:v>25</c:v>
                </c:pt>
                <c:pt idx="4">
                  <c:v>15</c:v>
                </c:pt>
                <c:pt idx="5">
                  <c:v>10</c:v>
                </c:pt>
                <c:pt idx="6">
                  <c:v>5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1</c:v>
                </c:pt>
                <c:pt idx="18">
                  <c:v>1</c:v>
                </c:pt>
                <c:pt idx="19">
                  <c:v>0</c:v>
                </c:pt>
                <c:pt idx="20">
                  <c:v>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3-DDD3-4A08-8A9A-B7086095729D}"/>
            </c:ext>
          </c:extLst>
        </c:ser>
        <c:ser>
          <c:idx val="4"/>
          <c:order val="4"/>
          <c:tx>
            <c:strRef>
              <c:f>Hoja1!$F$1</c:f>
              <c:strCache>
                <c:ptCount val="1"/>
                <c:pt idx="0">
                  <c:v>EIC</c:v>
                </c:pt>
              </c:strCache>
            </c:strRef>
          </c:tx>
          <c:spPr>
            <a:pattFill prst="narHorz">
              <a:fgClr>
                <a:schemeClr val="accent5"/>
              </a:fgClr>
              <a:bgClr>
                <a:schemeClr val="accent5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5"/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MTY</c:v>
                </c:pt>
                <c:pt idx="1">
                  <c:v>CEM</c:v>
                </c:pt>
                <c:pt idx="2">
                  <c:v>QRO</c:v>
                </c:pt>
                <c:pt idx="3">
                  <c:v>CCM</c:v>
                </c:pt>
                <c:pt idx="4">
                  <c:v>GDL</c:v>
                </c:pt>
                <c:pt idx="5">
                  <c:v>PUE</c:v>
                </c:pt>
                <c:pt idx="6">
                  <c:v>CSF</c:v>
                </c:pt>
                <c:pt idx="7">
                  <c:v>CHI</c:v>
                </c:pt>
                <c:pt idx="8">
                  <c:v>TOL</c:v>
                </c:pt>
                <c:pt idx="9">
                  <c:v>SAL</c:v>
                </c:pt>
                <c:pt idx="10">
                  <c:v>SLP</c:v>
                </c:pt>
                <c:pt idx="11">
                  <c:v>LEO</c:v>
                </c:pt>
                <c:pt idx="12">
                  <c:v>CSN</c:v>
                </c:pt>
                <c:pt idx="13">
                  <c:v>CVA</c:v>
                </c:pt>
                <c:pt idx="14">
                  <c:v>LAG</c:v>
                </c:pt>
                <c:pt idx="15">
                  <c:v>TAM</c:v>
                </c:pt>
                <c:pt idx="16">
                  <c:v>SIN</c:v>
                </c:pt>
                <c:pt idx="17">
                  <c:v>AGS</c:v>
                </c:pt>
                <c:pt idx="18">
                  <c:v>HGO</c:v>
                </c:pt>
                <c:pt idx="19">
                  <c:v>MRL</c:v>
                </c:pt>
                <c:pt idx="20">
                  <c:v>JRZ</c:v>
                </c:pt>
              </c:strCache>
              <c:extLst/>
            </c:strRef>
          </c:cat>
          <c:val>
            <c:numRef>
              <c:f>Hoja1!$F$2:$F$22</c:f>
              <c:numCache>
                <c:formatCode>General</c:formatCode>
                <c:ptCount val="21"/>
                <c:pt idx="0">
                  <c:v>853</c:v>
                </c:pt>
                <c:pt idx="1">
                  <c:v>417</c:v>
                </c:pt>
                <c:pt idx="2">
                  <c:v>358</c:v>
                </c:pt>
                <c:pt idx="3">
                  <c:v>254</c:v>
                </c:pt>
                <c:pt idx="4">
                  <c:v>311</c:v>
                </c:pt>
                <c:pt idx="5">
                  <c:v>172</c:v>
                </c:pt>
                <c:pt idx="6">
                  <c:v>115</c:v>
                </c:pt>
                <c:pt idx="7">
                  <c:v>93</c:v>
                </c:pt>
                <c:pt idx="8">
                  <c:v>104</c:v>
                </c:pt>
                <c:pt idx="9">
                  <c:v>94</c:v>
                </c:pt>
                <c:pt idx="10">
                  <c:v>20</c:v>
                </c:pt>
                <c:pt idx="11">
                  <c:v>22</c:v>
                </c:pt>
                <c:pt idx="12">
                  <c:v>45</c:v>
                </c:pt>
                <c:pt idx="13">
                  <c:v>43</c:v>
                </c:pt>
                <c:pt idx="14">
                  <c:v>44</c:v>
                </c:pt>
                <c:pt idx="15">
                  <c:v>25</c:v>
                </c:pt>
                <c:pt idx="16">
                  <c:v>8</c:v>
                </c:pt>
                <c:pt idx="17">
                  <c:v>16</c:v>
                </c:pt>
                <c:pt idx="18">
                  <c:v>14</c:v>
                </c:pt>
                <c:pt idx="19">
                  <c:v>3</c:v>
                </c:pt>
                <c:pt idx="20">
                  <c:v>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DDD3-4A08-8A9A-B7086095729D}"/>
            </c:ext>
          </c:extLst>
        </c:ser>
        <c:ser>
          <c:idx val="5"/>
          <c:order val="5"/>
          <c:tx>
            <c:strRef>
              <c:f>Hoja1!$G$1</c:f>
              <c:strCache>
                <c:ptCount val="1"/>
                <c:pt idx="0">
                  <c:v>EMCS</c:v>
                </c:pt>
              </c:strCache>
            </c:strRef>
          </c:tx>
          <c:spPr>
            <a:pattFill prst="narHorz">
              <a:fgClr>
                <a:schemeClr val="accent6"/>
              </a:fgClr>
              <a:bgClr>
                <a:schemeClr val="accent6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6"/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MTY</c:v>
                </c:pt>
                <c:pt idx="1">
                  <c:v>CEM</c:v>
                </c:pt>
                <c:pt idx="2">
                  <c:v>QRO</c:v>
                </c:pt>
                <c:pt idx="3">
                  <c:v>CCM</c:v>
                </c:pt>
                <c:pt idx="4">
                  <c:v>GDL</c:v>
                </c:pt>
                <c:pt idx="5">
                  <c:v>PUE</c:v>
                </c:pt>
                <c:pt idx="6">
                  <c:v>CSF</c:v>
                </c:pt>
                <c:pt idx="7">
                  <c:v>CHI</c:v>
                </c:pt>
                <c:pt idx="8">
                  <c:v>TOL</c:v>
                </c:pt>
                <c:pt idx="9">
                  <c:v>SAL</c:v>
                </c:pt>
                <c:pt idx="10">
                  <c:v>SLP</c:v>
                </c:pt>
                <c:pt idx="11">
                  <c:v>LEO</c:v>
                </c:pt>
                <c:pt idx="12">
                  <c:v>CSN</c:v>
                </c:pt>
                <c:pt idx="13">
                  <c:v>CVA</c:v>
                </c:pt>
                <c:pt idx="14">
                  <c:v>LAG</c:v>
                </c:pt>
                <c:pt idx="15">
                  <c:v>TAM</c:v>
                </c:pt>
                <c:pt idx="16">
                  <c:v>SIN</c:v>
                </c:pt>
                <c:pt idx="17">
                  <c:v>AGS</c:v>
                </c:pt>
                <c:pt idx="18">
                  <c:v>HGO</c:v>
                </c:pt>
                <c:pt idx="19">
                  <c:v>MRL</c:v>
                </c:pt>
                <c:pt idx="20">
                  <c:v>JRZ</c:v>
                </c:pt>
              </c:strCache>
              <c:extLst/>
            </c:strRef>
          </c:cat>
          <c:val>
            <c:numRef>
              <c:f>Hoja1!$G$2:$G$22</c:f>
              <c:numCache>
                <c:formatCode>General</c:formatCode>
                <c:ptCount val="21"/>
                <c:pt idx="0">
                  <c:v>12</c:v>
                </c:pt>
                <c:pt idx="1">
                  <c:v>0</c:v>
                </c:pt>
                <c:pt idx="2">
                  <c:v>0</c:v>
                </c:pt>
                <c:pt idx="3">
                  <c:v>37</c:v>
                </c:pt>
                <c:pt idx="4">
                  <c:v>8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5-DDD3-4A08-8A9A-B7086095729D}"/>
            </c:ext>
          </c:extLst>
        </c:ser>
        <c:ser>
          <c:idx val="6"/>
          <c:order val="6"/>
          <c:tx>
            <c:strRef>
              <c:f>Hoja1!$H$1</c:f>
              <c:strCache>
                <c:ptCount val="1"/>
                <c:pt idx="0">
                  <c:v>EN</c:v>
                </c:pt>
              </c:strCache>
            </c:strRef>
          </c:tx>
          <c:spPr>
            <a:pattFill prst="narHorz">
              <a:fgClr>
                <a:schemeClr val="accent1">
                  <a:lumMod val="60000"/>
                </a:schemeClr>
              </a:fgClr>
              <a:bgClr>
                <a:schemeClr val="accent1">
                  <a:lumMod val="60000"/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>
                  <a:lumMod val="60000"/>
                </a:schemeClr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MTY</c:v>
                </c:pt>
                <c:pt idx="1">
                  <c:v>CEM</c:v>
                </c:pt>
                <c:pt idx="2">
                  <c:v>QRO</c:v>
                </c:pt>
                <c:pt idx="3">
                  <c:v>CCM</c:v>
                </c:pt>
                <c:pt idx="4">
                  <c:v>GDL</c:v>
                </c:pt>
                <c:pt idx="5">
                  <c:v>PUE</c:v>
                </c:pt>
                <c:pt idx="6">
                  <c:v>CSF</c:v>
                </c:pt>
                <c:pt idx="7">
                  <c:v>CHI</c:v>
                </c:pt>
                <c:pt idx="8">
                  <c:v>TOL</c:v>
                </c:pt>
                <c:pt idx="9">
                  <c:v>SAL</c:v>
                </c:pt>
                <c:pt idx="10">
                  <c:v>SLP</c:v>
                </c:pt>
                <c:pt idx="11">
                  <c:v>LEO</c:v>
                </c:pt>
                <c:pt idx="12">
                  <c:v>CSN</c:v>
                </c:pt>
                <c:pt idx="13">
                  <c:v>CVA</c:v>
                </c:pt>
                <c:pt idx="14">
                  <c:v>LAG</c:v>
                </c:pt>
                <c:pt idx="15">
                  <c:v>TAM</c:v>
                </c:pt>
                <c:pt idx="16">
                  <c:v>SIN</c:v>
                </c:pt>
                <c:pt idx="17">
                  <c:v>AGS</c:v>
                </c:pt>
                <c:pt idx="18">
                  <c:v>HGO</c:v>
                </c:pt>
                <c:pt idx="19">
                  <c:v>MRL</c:v>
                </c:pt>
                <c:pt idx="20">
                  <c:v>JRZ</c:v>
                </c:pt>
              </c:strCache>
              <c:extLst/>
            </c:strRef>
          </c:cat>
          <c:val>
            <c:numRef>
              <c:f>Hoja1!$H$2:$H$22</c:f>
              <c:numCache>
                <c:formatCode>General</c:formatCode>
                <c:ptCount val="21"/>
                <c:pt idx="0">
                  <c:v>397</c:v>
                </c:pt>
                <c:pt idx="1">
                  <c:v>241</c:v>
                </c:pt>
                <c:pt idx="2">
                  <c:v>132</c:v>
                </c:pt>
                <c:pt idx="3">
                  <c:v>155</c:v>
                </c:pt>
                <c:pt idx="4">
                  <c:v>190</c:v>
                </c:pt>
                <c:pt idx="5">
                  <c:v>119</c:v>
                </c:pt>
                <c:pt idx="6">
                  <c:v>168</c:v>
                </c:pt>
                <c:pt idx="7">
                  <c:v>27</c:v>
                </c:pt>
                <c:pt idx="8">
                  <c:v>44</c:v>
                </c:pt>
                <c:pt idx="9">
                  <c:v>50</c:v>
                </c:pt>
                <c:pt idx="10">
                  <c:v>44</c:v>
                </c:pt>
                <c:pt idx="11">
                  <c:v>36</c:v>
                </c:pt>
                <c:pt idx="12">
                  <c:v>26</c:v>
                </c:pt>
                <c:pt idx="13">
                  <c:v>37</c:v>
                </c:pt>
                <c:pt idx="14">
                  <c:v>39</c:v>
                </c:pt>
                <c:pt idx="15">
                  <c:v>24</c:v>
                </c:pt>
                <c:pt idx="16">
                  <c:v>23</c:v>
                </c:pt>
                <c:pt idx="17">
                  <c:v>22</c:v>
                </c:pt>
                <c:pt idx="18">
                  <c:v>20</c:v>
                </c:pt>
                <c:pt idx="19">
                  <c:v>7</c:v>
                </c:pt>
                <c:pt idx="20">
                  <c:v>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6-DDD3-4A08-8A9A-B7086095729D}"/>
            </c:ext>
          </c:extLst>
        </c:ser>
        <c:ser>
          <c:idx val="7"/>
          <c:order val="7"/>
          <c:tx>
            <c:strRef>
              <c:f>Hoja1!$I$1</c:f>
              <c:strCache>
                <c:ptCount val="1"/>
                <c:pt idx="0">
                  <c:v>Posgrados</c:v>
                </c:pt>
              </c:strCache>
            </c:strRef>
          </c:tx>
          <c:spPr>
            <a:pattFill prst="narHorz">
              <a:fgClr>
                <a:schemeClr val="accent2">
                  <a:lumMod val="60000"/>
                </a:schemeClr>
              </a:fgClr>
              <a:bgClr>
                <a:schemeClr val="accent2">
                  <a:lumMod val="60000"/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>
                  <a:lumMod val="60000"/>
                </a:schemeClr>
              </a:innerShdw>
            </a:effectLst>
          </c:spPr>
          <c:invertIfNegative val="0"/>
          <c:cat>
            <c:strRef>
              <c:f>Hoja1!$A$2:$A$22</c:f>
              <c:strCache>
                <c:ptCount val="21"/>
                <c:pt idx="0">
                  <c:v>MTY</c:v>
                </c:pt>
                <c:pt idx="1">
                  <c:v>CEM</c:v>
                </c:pt>
                <c:pt idx="2">
                  <c:v>QRO</c:v>
                </c:pt>
                <c:pt idx="3">
                  <c:v>CCM</c:v>
                </c:pt>
                <c:pt idx="4">
                  <c:v>GDL</c:v>
                </c:pt>
                <c:pt idx="5">
                  <c:v>PUE</c:v>
                </c:pt>
                <c:pt idx="6">
                  <c:v>CSF</c:v>
                </c:pt>
                <c:pt idx="7">
                  <c:v>CHI</c:v>
                </c:pt>
                <c:pt idx="8">
                  <c:v>TOL</c:v>
                </c:pt>
                <c:pt idx="9">
                  <c:v>SAL</c:v>
                </c:pt>
                <c:pt idx="10">
                  <c:v>SLP</c:v>
                </c:pt>
                <c:pt idx="11">
                  <c:v>LEO</c:v>
                </c:pt>
                <c:pt idx="12">
                  <c:v>CSN</c:v>
                </c:pt>
                <c:pt idx="13">
                  <c:v>CVA</c:v>
                </c:pt>
                <c:pt idx="14">
                  <c:v>LAG</c:v>
                </c:pt>
                <c:pt idx="15">
                  <c:v>TAM</c:v>
                </c:pt>
                <c:pt idx="16">
                  <c:v>SIN</c:v>
                </c:pt>
                <c:pt idx="17">
                  <c:v>AGS</c:v>
                </c:pt>
                <c:pt idx="18">
                  <c:v>HGO</c:v>
                </c:pt>
                <c:pt idx="19">
                  <c:v>MRL</c:v>
                </c:pt>
                <c:pt idx="20">
                  <c:v>JRZ</c:v>
                </c:pt>
              </c:strCache>
              <c:extLst/>
            </c:strRef>
          </c:cat>
          <c:val>
            <c:numRef>
              <c:f>Hoja1!$I$2:$I$22</c:f>
              <c:numCache>
                <c:formatCode>General</c:formatCode>
                <c:ptCount val="21"/>
                <c:pt idx="0">
                  <c:v>87</c:v>
                </c:pt>
                <c:pt idx="1">
                  <c:v>42</c:v>
                </c:pt>
                <c:pt idx="2">
                  <c:v>21</c:v>
                </c:pt>
                <c:pt idx="3">
                  <c:v>33</c:v>
                </c:pt>
                <c:pt idx="4">
                  <c:v>19</c:v>
                </c:pt>
                <c:pt idx="5">
                  <c:v>22</c:v>
                </c:pt>
                <c:pt idx="6">
                  <c:v>14</c:v>
                </c:pt>
                <c:pt idx="7">
                  <c:v>4</c:v>
                </c:pt>
                <c:pt idx="8">
                  <c:v>9</c:v>
                </c:pt>
                <c:pt idx="9">
                  <c:v>3</c:v>
                </c:pt>
                <c:pt idx="10">
                  <c:v>9</c:v>
                </c:pt>
                <c:pt idx="11">
                  <c:v>3</c:v>
                </c:pt>
                <c:pt idx="12">
                  <c:v>1</c:v>
                </c:pt>
                <c:pt idx="13">
                  <c:v>7</c:v>
                </c:pt>
                <c:pt idx="14">
                  <c:v>3</c:v>
                </c:pt>
                <c:pt idx="15">
                  <c:v>5</c:v>
                </c:pt>
                <c:pt idx="16">
                  <c:v>2</c:v>
                </c:pt>
                <c:pt idx="17">
                  <c:v>2</c:v>
                </c:pt>
                <c:pt idx="18">
                  <c:v>4</c:v>
                </c:pt>
                <c:pt idx="19">
                  <c:v>3</c:v>
                </c:pt>
                <c:pt idx="20">
                  <c:v>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7-DDD3-4A08-8A9A-B7086095729D}"/>
            </c:ext>
          </c:extLst>
        </c:ser>
        <c:ser>
          <c:idx val="9"/>
          <c:order val="9"/>
          <c:tx>
            <c:strRef>
              <c:f>Hoja1!$J$1</c:f>
              <c:strCache>
                <c:ptCount val="1"/>
                <c:pt idx="0">
                  <c:v>EXATEC</c:v>
                </c:pt>
              </c:strCache>
            </c:strRef>
          </c:tx>
          <c:spPr>
            <a:pattFill prst="narHorz">
              <a:fgClr>
                <a:schemeClr val="accent4">
                  <a:lumMod val="60000"/>
                </a:schemeClr>
              </a:fgClr>
              <a:bgClr>
                <a:schemeClr val="accent4">
                  <a:lumMod val="60000"/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4">
                  <a:lumMod val="60000"/>
                </a:schemeClr>
              </a:innerShdw>
            </a:effectLst>
          </c:spPr>
          <c:invertIfNegative val="0"/>
          <c:cat>
            <c:strLit>
              <c:ptCount val="21"/>
              <c:pt idx="0">
                <c:v>MTY</c:v>
              </c:pt>
              <c:pt idx="1">
                <c:v>CEM</c:v>
              </c:pt>
              <c:pt idx="2">
                <c:v>GDL</c:v>
              </c:pt>
              <c:pt idx="3">
                <c:v>CCM</c:v>
              </c:pt>
              <c:pt idx="4">
                <c:v>QRO</c:v>
              </c:pt>
              <c:pt idx="5">
                <c:v>CSF</c:v>
              </c:pt>
              <c:pt idx="6">
                <c:v>PUE</c:v>
              </c:pt>
              <c:pt idx="7">
                <c:v>TOL</c:v>
              </c:pt>
              <c:pt idx="8">
                <c:v>LAG</c:v>
              </c:pt>
              <c:pt idx="9">
                <c:v>CSN</c:v>
              </c:pt>
              <c:pt idx="10">
                <c:v>CVA</c:v>
              </c:pt>
              <c:pt idx="11">
                <c:v>TAM</c:v>
              </c:pt>
              <c:pt idx="12">
                <c:v>CHI</c:v>
              </c:pt>
              <c:pt idx="13">
                <c:v>SIN</c:v>
              </c:pt>
              <c:pt idx="14">
                <c:v>LEO</c:v>
              </c:pt>
              <c:pt idx="15">
                <c:v>MRL</c:v>
              </c:pt>
              <c:pt idx="16">
                <c:v>SLP</c:v>
              </c:pt>
              <c:pt idx="17">
                <c:v>AGS</c:v>
              </c:pt>
              <c:pt idx="18">
                <c:v>HGO</c:v>
              </c:pt>
              <c:pt idx="19">
                <c:v>SAL</c:v>
              </c:pt>
              <c:pt idx="20">
                <c:v>JRZ</c:v>
              </c:pt>
              <c:extLst>
                <c:ext xmlns:c15="http://schemas.microsoft.com/office/drawing/2012/chart" uri="{02D57815-91ED-43cb-92C2-25804820EDAC}">
                  <c15:autoCat val="1"/>
                </c:ext>
              </c:extLst>
            </c:strLit>
          </c:cat>
          <c:val>
            <c:numRef>
              <c:f>Hoja1!$J$2:$J$22</c:f>
              <c:numCache>
                <c:formatCode>General</c:formatCode>
                <c:ptCount val="21"/>
                <c:pt idx="0">
                  <c:v>545</c:v>
                </c:pt>
                <c:pt idx="1">
                  <c:v>172</c:v>
                </c:pt>
                <c:pt idx="2">
                  <c:v>144</c:v>
                </c:pt>
                <c:pt idx="3">
                  <c:v>165</c:v>
                </c:pt>
                <c:pt idx="4">
                  <c:v>135</c:v>
                </c:pt>
                <c:pt idx="5">
                  <c:v>131</c:v>
                </c:pt>
                <c:pt idx="6">
                  <c:v>76</c:v>
                </c:pt>
                <c:pt idx="7">
                  <c:v>30</c:v>
                </c:pt>
                <c:pt idx="8">
                  <c:v>59</c:v>
                </c:pt>
                <c:pt idx="9">
                  <c:v>9</c:v>
                </c:pt>
                <c:pt idx="10">
                  <c:v>19</c:v>
                </c:pt>
                <c:pt idx="11">
                  <c:v>16</c:v>
                </c:pt>
                <c:pt idx="12">
                  <c:v>15</c:v>
                </c:pt>
                <c:pt idx="13">
                  <c:v>21</c:v>
                </c:pt>
                <c:pt idx="14">
                  <c:v>10</c:v>
                </c:pt>
                <c:pt idx="15">
                  <c:v>9</c:v>
                </c:pt>
                <c:pt idx="16">
                  <c:v>16</c:v>
                </c:pt>
                <c:pt idx="17">
                  <c:v>16</c:v>
                </c:pt>
                <c:pt idx="18">
                  <c:v>9</c:v>
                </c:pt>
                <c:pt idx="19">
                  <c:v>5</c:v>
                </c:pt>
                <c:pt idx="20">
                  <c:v>2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8-DDD3-4A08-8A9A-B7086095729D}"/>
            </c:ext>
          </c:extLst>
        </c:ser>
        <c:ser>
          <c:idx val="10"/>
          <c:order val="10"/>
          <c:tx>
            <c:strRef>
              <c:f>Hoja1!$K$1</c:f>
              <c:strCache>
                <c:ptCount val="1"/>
                <c:pt idx="0">
                  <c:v>Docente o colaborador</c:v>
                </c:pt>
              </c:strCache>
            </c:strRef>
          </c:tx>
          <c:spPr>
            <a:pattFill prst="narHorz">
              <a:fgClr>
                <a:schemeClr val="accent5">
                  <a:lumMod val="60000"/>
                </a:schemeClr>
              </a:fgClr>
              <a:bgClr>
                <a:schemeClr val="accent5">
                  <a:lumMod val="60000"/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5">
                  <a:lumMod val="60000"/>
                </a:schemeClr>
              </a:innerShdw>
            </a:effectLst>
          </c:spPr>
          <c:invertIfNegative val="0"/>
          <c:cat>
            <c:strLit>
              <c:ptCount val="21"/>
              <c:pt idx="0">
                <c:v>MTY</c:v>
              </c:pt>
              <c:pt idx="1">
                <c:v>CEM</c:v>
              </c:pt>
              <c:pt idx="2">
                <c:v>GDL</c:v>
              </c:pt>
              <c:pt idx="3">
                <c:v>CCM</c:v>
              </c:pt>
              <c:pt idx="4">
                <c:v>QRO</c:v>
              </c:pt>
              <c:pt idx="5">
                <c:v>CSF</c:v>
              </c:pt>
              <c:pt idx="6">
                <c:v>PUE</c:v>
              </c:pt>
              <c:pt idx="7">
                <c:v>TOL</c:v>
              </c:pt>
              <c:pt idx="8">
                <c:v>LAG</c:v>
              </c:pt>
              <c:pt idx="9">
                <c:v>CSN</c:v>
              </c:pt>
              <c:pt idx="10">
                <c:v>CVA</c:v>
              </c:pt>
              <c:pt idx="11">
                <c:v>TAM</c:v>
              </c:pt>
              <c:pt idx="12">
                <c:v>CHI</c:v>
              </c:pt>
              <c:pt idx="13">
                <c:v>SIN</c:v>
              </c:pt>
              <c:pt idx="14">
                <c:v>LEO</c:v>
              </c:pt>
              <c:pt idx="15">
                <c:v>MRL</c:v>
              </c:pt>
              <c:pt idx="16">
                <c:v>SLP</c:v>
              </c:pt>
              <c:pt idx="17">
                <c:v>AGS</c:v>
              </c:pt>
              <c:pt idx="18">
                <c:v>HGO</c:v>
              </c:pt>
              <c:pt idx="19">
                <c:v>SAL</c:v>
              </c:pt>
              <c:pt idx="20">
                <c:v>JRZ</c:v>
              </c:pt>
              <c:extLst>
                <c:ext xmlns:c15="http://schemas.microsoft.com/office/drawing/2012/chart" uri="{02D57815-91ED-43cb-92C2-25804820EDAC}">
                  <c15:autoCat val="1"/>
                </c:ext>
              </c:extLst>
            </c:strLit>
          </c:cat>
          <c:val>
            <c:numRef>
              <c:f>Hoja1!$K$2:$K$22</c:f>
              <c:numCache>
                <c:formatCode>General</c:formatCode>
                <c:ptCount val="21"/>
                <c:pt idx="0">
                  <c:v>101</c:v>
                </c:pt>
                <c:pt idx="1">
                  <c:v>22</c:v>
                </c:pt>
                <c:pt idx="2">
                  <c:v>14</c:v>
                </c:pt>
                <c:pt idx="3">
                  <c:v>34</c:v>
                </c:pt>
                <c:pt idx="4">
                  <c:v>13</c:v>
                </c:pt>
                <c:pt idx="5">
                  <c:v>7</c:v>
                </c:pt>
                <c:pt idx="6">
                  <c:v>21</c:v>
                </c:pt>
                <c:pt idx="7">
                  <c:v>1</c:v>
                </c:pt>
                <c:pt idx="8">
                  <c:v>3</c:v>
                </c:pt>
                <c:pt idx="9">
                  <c:v>3</c:v>
                </c:pt>
                <c:pt idx="10">
                  <c:v>3</c:v>
                </c:pt>
                <c:pt idx="11">
                  <c:v>2</c:v>
                </c:pt>
                <c:pt idx="12">
                  <c:v>3</c:v>
                </c:pt>
                <c:pt idx="13">
                  <c:v>4</c:v>
                </c:pt>
                <c:pt idx="14">
                  <c:v>3</c:v>
                </c:pt>
                <c:pt idx="15">
                  <c:v>0</c:v>
                </c:pt>
                <c:pt idx="16">
                  <c:v>3</c:v>
                </c:pt>
                <c:pt idx="17">
                  <c:v>2</c:v>
                </c:pt>
                <c:pt idx="18">
                  <c:v>3</c:v>
                </c:pt>
                <c:pt idx="19">
                  <c:v>0</c:v>
                </c:pt>
                <c:pt idx="20">
                  <c:v>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9-DDD3-4A08-8A9A-B7086095729D}"/>
            </c:ext>
          </c:extLst>
        </c:ser>
        <c:ser>
          <c:idx val="11"/>
          <c:order val="11"/>
          <c:tx>
            <c:v>Registros incompletos</c:v>
          </c:tx>
          <c:spPr>
            <a:pattFill prst="narHorz">
              <a:fgClr>
                <a:schemeClr val="accent6">
                  <a:lumMod val="60000"/>
                </a:schemeClr>
              </a:fgClr>
              <a:bgClr>
                <a:schemeClr val="accent6">
                  <a:lumMod val="60000"/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6">
                  <a:lumMod val="60000"/>
                </a:schemeClr>
              </a:innerShdw>
            </a:effectLst>
          </c:spPr>
          <c:invertIfNegative val="0"/>
          <c:cat>
            <c:strLit>
              <c:ptCount val="21"/>
              <c:pt idx="0">
                <c:v>MTY</c:v>
              </c:pt>
              <c:pt idx="1">
                <c:v>CEM</c:v>
              </c:pt>
              <c:pt idx="2">
                <c:v>GDL</c:v>
              </c:pt>
              <c:pt idx="3">
                <c:v>CCM</c:v>
              </c:pt>
              <c:pt idx="4">
                <c:v>QRO</c:v>
              </c:pt>
              <c:pt idx="5">
                <c:v>CSF</c:v>
              </c:pt>
              <c:pt idx="6">
                <c:v>PUE</c:v>
              </c:pt>
              <c:pt idx="7">
                <c:v>TOL</c:v>
              </c:pt>
              <c:pt idx="8">
                <c:v>LAG</c:v>
              </c:pt>
              <c:pt idx="9">
                <c:v>CHI</c:v>
              </c:pt>
              <c:pt idx="10">
                <c:v>CVA</c:v>
              </c:pt>
              <c:pt idx="11">
                <c:v>CSN</c:v>
              </c:pt>
              <c:pt idx="12">
                <c:v>TAM</c:v>
              </c:pt>
              <c:pt idx="13">
                <c:v>LEO</c:v>
              </c:pt>
              <c:pt idx="14">
                <c:v>SIN</c:v>
              </c:pt>
              <c:pt idx="15">
                <c:v>SLP</c:v>
              </c:pt>
              <c:pt idx="16">
                <c:v>HGO</c:v>
              </c:pt>
              <c:pt idx="17">
                <c:v>MRL</c:v>
              </c:pt>
              <c:pt idx="18">
                <c:v>AGS</c:v>
              </c:pt>
              <c:pt idx="19">
                <c:v>SAL</c:v>
              </c:pt>
              <c:pt idx="20">
                <c:v>JRZ</c:v>
              </c:pt>
              <c:extLst>
                <c:ext xmlns:c15="http://schemas.microsoft.com/office/drawing/2012/chart" uri="{02D57815-91ED-43cb-92C2-25804820EDAC}">
                  <c15:autoCat val="1"/>
                </c:ext>
              </c:extLst>
            </c:strLit>
          </c:cat>
          <c:val>
            <c:numRef>
              <c:f>Hoja1!$L$2:$L$22</c:f>
              <c:numCache>
                <c:formatCode>General</c:formatCode>
                <c:ptCount val="21"/>
                <c:pt idx="0">
                  <c:v>432</c:v>
                </c:pt>
                <c:pt idx="1">
                  <c:v>383</c:v>
                </c:pt>
                <c:pt idx="2">
                  <c:v>403</c:v>
                </c:pt>
                <c:pt idx="3">
                  <c:v>234</c:v>
                </c:pt>
                <c:pt idx="4">
                  <c:v>239</c:v>
                </c:pt>
                <c:pt idx="5">
                  <c:v>141</c:v>
                </c:pt>
                <c:pt idx="6">
                  <c:v>104</c:v>
                </c:pt>
                <c:pt idx="7">
                  <c:v>107</c:v>
                </c:pt>
                <c:pt idx="8">
                  <c:v>37</c:v>
                </c:pt>
                <c:pt idx="9">
                  <c:v>57</c:v>
                </c:pt>
                <c:pt idx="10">
                  <c:v>94</c:v>
                </c:pt>
                <c:pt idx="11">
                  <c:v>83</c:v>
                </c:pt>
                <c:pt idx="12">
                  <c:v>27</c:v>
                </c:pt>
                <c:pt idx="13">
                  <c:v>14</c:v>
                </c:pt>
                <c:pt idx="14">
                  <c:v>8</c:v>
                </c:pt>
                <c:pt idx="15">
                  <c:v>6</c:v>
                </c:pt>
                <c:pt idx="16">
                  <c:v>15</c:v>
                </c:pt>
                <c:pt idx="17">
                  <c:v>8</c:v>
                </c:pt>
                <c:pt idx="18">
                  <c:v>11</c:v>
                </c:pt>
                <c:pt idx="19">
                  <c:v>5</c:v>
                </c:pt>
                <c:pt idx="20">
                  <c:v>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A-DDD3-4A08-8A9A-B708609572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1131997232"/>
        <c:axId val="1537728368"/>
        <c:extLst>
          <c:ext xmlns:c15="http://schemas.microsoft.com/office/drawing/2012/chart" uri="{02D57815-91ED-43cb-92C2-25804820EDAC}">
            <c15:filteredBarSeries>
              <c15:ser>
                <c:idx val="8"/>
                <c:order val="8"/>
                <c:tx>
                  <c:strRef>
                    <c:extLst>
                      <c:ext uri="{02D57815-91ED-43cb-92C2-25804820EDAC}">
                        <c15:formulaRef>
                          <c15:sqref>Hoja1!#REF!</c15:sqref>
                        </c15:formulaRef>
                      </c:ext>
                    </c:extLst>
                    <c:strCache>
                      <c:ptCount val="1"/>
                      <c:pt idx="0">
                        <c:v>#REF!</c:v>
                      </c:pt>
                    </c:strCache>
                  </c:strRef>
                </c:tx>
                <c:spPr>
                  <a:pattFill prst="narHorz">
                    <a:fgClr>
                      <a:schemeClr val="accent3">
                        <a:lumMod val="60000"/>
                      </a:schemeClr>
                    </a:fgClr>
                    <a:bgClr>
                      <a:schemeClr val="accent3">
                        <a:lumMod val="60000"/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3">
                        <a:lumMod val="60000"/>
                      </a:schemeClr>
                    </a:innerShdw>
                  </a:effectLst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Hoja1!$A$2:$A$22</c15:sqref>
                        </c15:formulaRef>
                      </c:ext>
                    </c:extLst>
                    <c:strCache>
                      <c:ptCount val="21"/>
                      <c:pt idx="0">
                        <c:v>MTY</c:v>
                      </c:pt>
                      <c:pt idx="1">
                        <c:v>CEM</c:v>
                      </c:pt>
                      <c:pt idx="2">
                        <c:v>QRO</c:v>
                      </c:pt>
                      <c:pt idx="3">
                        <c:v>CCM</c:v>
                      </c:pt>
                      <c:pt idx="4">
                        <c:v>GDL</c:v>
                      </c:pt>
                      <c:pt idx="5">
                        <c:v>PUE</c:v>
                      </c:pt>
                      <c:pt idx="6">
                        <c:v>CSF</c:v>
                      </c:pt>
                      <c:pt idx="7">
                        <c:v>CHI</c:v>
                      </c:pt>
                      <c:pt idx="8">
                        <c:v>TOL</c:v>
                      </c:pt>
                      <c:pt idx="9">
                        <c:v>SAL</c:v>
                      </c:pt>
                      <c:pt idx="10">
                        <c:v>SLP</c:v>
                      </c:pt>
                      <c:pt idx="11">
                        <c:v>LEO</c:v>
                      </c:pt>
                      <c:pt idx="12">
                        <c:v>CSN</c:v>
                      </c:pt>
                      <c:pt idx="13">
                        <c:v>CVA</c:v>
                      </c:pt>
                      <c:pt idx="14">
                        <c:v>LAG</c:v>
                      </c:pt>
                      <c:pt idx="15">
                        <c:v>TAM</c:v>
                      </c:pt>
                      <c:pt idx="16">
                        <c:v>SIN</c:v>
                      </c:pt>
                      <c:pt idx="17">
                        <c:v>AGS</c:v>
                      </c:pt>
                      <c:pt idx="18">
                        <c:v>HGO</c:v>
                      </c:pt>
                      <c:pt idx="19">
                        <c:v>MRL</c:v>
                      </c:pt>
                      <c:pt idx="20">
                        <c:v>JRZ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Hoja1!#REF!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B-DDD3-4A08-8A9A-B7086095729D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v>% CAGs FJ24 inscritos</c:v>
                </c:tx>
                <c:spPr>
                  <a:pattFill prst="narHorz">
                    <a:fgClr>
                      <a:schemeClr val="accent1">
                        <a:lumMod val="80000"/>
                        <a:lumOff val="20000"/>
                      </a:schemeClr>
                    </a:fgClr>
                    <a:bgClr>
                      <a:schemeClr val="accent1">
                        <a:lumMod val="80000"/>
                        <a:lumOff val="20000"/>
                        <a:lumMod val="20000"/>
                        <a:lumOff val="80000"/>
                      </a:schemeClr>
                    </a:bgClr>
                  </a:pattFill>
                  <a:ln>
                    <a:noFill/>
                  </a:ln>
                  <a:effectLst>
                    <a:innerShdw blurRad="114300">
                      <a:schemeClr val="accent1">
                        <a:lumMod val="80000"/>
                        <a:lumOff val="20000"/>
                      </a:schemeClr>
                    </a:innerShdw>
                  </a:effectLst>
                </c:spPr>
                <c:invertIfNegative val="0"/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Hoja1!$M$2:$M$22</c15:sqref>
                        </c15:formulaRef>
                      </c:ext>
                    </c:extLst>
                    <c:numCache>
                      <c:formatCode>General</c:formatCode>
                      <c:ptCount val="21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DDD3-4A08-8A9A-B7086095729D}"/>
                  </c:ext>
                </c:extLst>
              </c15:ser>
            </c15:filteredBarSeries>
          </c:ext>
        </c:extLst>
      </c:barChart>
      <c:catAx>
        <c:axId val="1131997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7728368"/>
        <c:crosses val="autoZero"/>
        <c:auto val="1"/>
        <c:lblAlgn val="ctr"/>
        <c:lblOffset val="100"/>
        <c:noMultiLvlLbl val="0"/>
      </c:catAx>
      <c:valAx>
        <c:axId val="15377283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1997232"/>
        <c:crosses val="autoZero"/>
        <c:crossBetween val="between"/>
      </c:valAx>
      <c:dTable>
        <c:showHorzBorder val="1"/>
        <c:showVertBorder val="1"/>
        <c:showOutline val="1"/>
        <c:showKeys val="0"/>
        <c:spPr>
          <a:noFill/>
          <a:ln w="9525">
            <a:solidFill>
              <a:schemeClr val="tx1">
                <a:lumMod val="15000"/>
                <a:lumOff val="8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1">
          <a:solidFill>
            <a:schemeClr val="bg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33392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69088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2778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5424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297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48256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329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162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2180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243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MX"/>
              <a:t>Haz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89624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BC4D9-4891-4F0E-A0CF-5234438B921E}" type="datetimeFigureOut">
              <a:rPr lang="es-MX" smtClean="0"/>
              <a:t>23/09/2024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2814A-CA39-4AC1-9B08-1B7020872066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68379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cmx.sharepoint.com/:x:/s/EMPLEATEC2024772/ETldPF4QNl1GjUG50u4b_W4BSp4bHYtA0vt-Y8KKglfotg?e=8Dd3r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ecmx.sharepoint.com/:x:/s/EMPLEATEC2024772/ERDUiitRt2VKvGmTyDphz5UBTl8LO6Ym7dl8EztFLLNckA?e=vDcNjC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ecmx.sharepoint.com/:x:/s/EMPLEATEC2024772/ERDUiitRt2VKvGmTyDphz5UBTl8LO6Ym7dl8EztFLLNckA?e=vDcNjC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tecmx.sharepoint.com/:x:/s/EMPLEATEC2024772/ERDUiitRt2VKvGmTyDphz5UBTl8LO6Ym7dl8EztFLLNckA?e=vDcNjC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ecmx.sharepoint.com/:x:/s/EMPLEATEC2024772/ERDUiitRt2VKvGmTyDphz5UBTl8LO6Ym7dl8EztFLLNckA?e=vDcNjC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tecmx.sharepoint.com/:x:/s/EMPLEATEC2024772/ETldPF4QNl1GjUG50u4b_W4BSp4bHYtA0vt-Y8KKglfotg?e=8Dd3r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379BC7EC-2913-B762-F1AE-F8F71C1C71DB}"/>
              </a:ext>
            </a:extLst>
          </p:cNvPr>
          <p:cNvSpPr txBox="1">
            <a:spLocks/>
          </p:cNvSpPr>
          <p:nvPr/>
        </p:nvSpPr>
        <p:spPr>
          <a:xfrm>
            <a:off x="2958256" y="2238855"/>
            <a:ext cx="5155261" cy="175743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b="1" dirty="0" err="1">
                <a:solidFill>
                  <a:srgbClr val="28ADFF"/>
                </a:solidFill>
                <a:latin typeface="Neue Haas Grotesk Display Pro" panose="020D0304030502050203" pitchFamily="34" charset="0"/>
              </a:rPr>
              <a:t>EmpleaTec</a:t>
            </a:r>
            <a:r>
              <a:rPr lang="en-US" b="1" dirty="0">
                <a:solidFill>
                  <a:srgbClr val="28ADFF"/>
                </a:solidFill>
                <a:latin typeface="Neue Haas Grotesk Display Pro" panose="020D0304030502050203" pitchFamily="3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Neue Haas Grotesk Display Pro" panose="020D0304030502050203" pitchFamily="34" charset="0"/>
              </a:rPr>
              <a:t>Nacional 2024 1ra </a:t>
            </a:r>
            <a:r>
              <a:rPr lang="en-US" b="1" dirty="0" err="1">
                <a:solidFill>
                  <a:schemeClr val="bg1"/>
                </a:solidFill>
                <a:latin typeface="Neue Haas Grotesk Display Pro" panose="020D0304030502050203" pitchFamily="34" charset="0"/>
              </a:rPr>
              <a:t>edición</a:t>
            </a:r>
            <a:r>
              <a:rPr lang="en-US" b="1" dirty="0">
                <a:solidFill>
                  <a:schemeClr val="bg1"/>
                </a:solidFill>
                <a:latin typeface="Neue Haas Grotesk Display Pro" panose="020D0304030502050203" pitchFamily="34" charset="0"/>
              </a:rPr>
              <a:t>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006F1D3-47BF-20BF-DD16-7A21213579BE}"/>
              </a:ext>
            </a:extLst>
          </p:cNvPr>
          <p:cNvSpPr txBox="1">
            <a:spLocks/>
          </p:cNvSpPr>
          <p:nvPr/>
        </p:nvSpPr>
        <p:spPr>
          <a:xfrm>
            <a:off x="3414758" y="3861867"/>
            <a:ext cx="4698759" cy="10508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rgbClr val="FFFFFF"/>
                </a:solidFill>
                <a:latin typeface="Neue Haas Grotesk Display Pro" panose="020D0304030502050203" pitchFamily="34" charset="0"/>
              </a:rPr>
              <a:t>Reporte</a:t>
            </a:r>
            <a:r>
              <a:rPr lang="en-US" dirty="0">
                <a:solidFill>
                  <a:srgbClr val="FFFFFF"/>
                </a:solidFill>
                <a:latin typeface="Neue Haas Grotesk Display Pro" panose="020D0304030502050203" pitchFamily="34" charset="0"/>
              </a:rPr>
              <a:t> final Mayo 2024.</a:t>
            </a: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C7CCD06B-5D94-2E1D-FE73-54C6F00AE68A}"/>
              </a:ext>
            </a:extLst>
          </p:cNvPr>
          <p:cNvSpPr txBox="1">
            <a:spLocks/>
          </p:cNvSpPr>
          <p:nvPr/>
        </p:nvSpPr>
        <p:spPr>
          <a:xfrm>
            <a:off x="381831" y="5400954"/>
            <a:ext cx="3177296" cy="577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Anexo</a:t>
            </a:r>
            <a:endParaRPr lang="en-US" dirty="0">
              <a:solidFill>
                <a:srgbClr val="FFFFFF"/>
              </a:solidFill>
              <a:latin typeface="Neue Haas Grotesk Display Pro" panose="020D030403050205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067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D9B5632A-566C-48E3-5A6C-C6CDAA1945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3597925"/>
              </p:ext>
            </p:extLst>
          </p:nvPr>
        </p:nvGraphicFramePr>
        <p:xfrm>
          <a:off x="0" y="1322363"/>
          <a:ext cx="11704320" cy="53808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AFBD83CE-FB61-6F49-8E5D-2FE152869676}"/>
              </a:ext>
            </a:extLst>
          </p:cNvPr>
          <p:cNvSpPr txBox="1"/>
          <p:nvPr/>
        </p:nvSpPr>
        <p:spPr>
          <a:xfrm>
            <a:off x="5852160" y="552658"/>
            <a:ext cx="77171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</a:rPr>
              <a:t>CAGS FJ24 inscritos por Campus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78056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3" name="Gráfico 2">
            <a:extLst>
              <a:ext uri="{FF2B5EF4-FFF2-40B4-BE49-F238E27FC236}">
                <a16:creationId xmlns:a16="http://schemas.microsoft.com/office/drawing/2014/main" id="{DEFC6E0B-C606-3B46-6152-0CF3AEFAF8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2478022"/>
              </p:ext>
            </p:extLst>
          </p:nvPr>
        </p:nvGraphicFramePr>
        <p:xfrm>
          <a:off x="93170" y="1650275"/>
          <a:ext cx="11478037" cy="5430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03CF75AF-E116-5D2E-E632-C071FF27781B}"/>
              </a:ext>
            </a:extLst>
          </p:cNvPr>
          <p:cNvSpPr txBox="1">
            <a:spLocks/>
          </p:cNvSpPr>
          <p:nvPr/>
        </p:nvSpPr>
        <p:spPr>
          <a:xfrm>
            <a:off x="4491969" y="291315"/>
            <a:ext cx="7850403" cy="685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MX" sz="36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</a:rPr>
              <a:t>% </a:t>
            </a:r>
            <a:r>
              <a:rPr lang="es-MX" sz="36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</a:rPr>
              <a:t>CAGs</a:t>
            </a:r>
            <a:r>
              <a:rPr lang="es-MX" sz="36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</a:rPr>
              <a:t> FJ24 INSCRITOS POR CAMPUS</a:t>
            </a:r>
          </a:p>
          <a:p>
            <a:pPr algn="ctr"/>
            <a:endParaRPr lang="es-MX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5119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2006F1D3-47BF-20BF-DD16-7A21213579BE}"/>
              </a:ext>
            </a:extLst>
          </p:cNvPr>
          <p:cNvSpPr txBox="1">
            <a:spLocks/>
          </p:cNvSpPr>
          <p:nvPr/>
        </p:nvSpPr>
        <p:spPr>
          <a:xfrm>
            <a:off x="4062099" y="3041781"/>
            <a:ext cx="4698759" cy="10508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b="1" dirty="0" err="1">
                <a:solidFill>
                  <a:srgbClr val="28ADFF"/>
                </a:solidFill>
                <a:latin typeface="Neue Haas Grotesk Display Pro" panose="020D0304030502050203" pitchFamily="34" charset="0"/>
              </a:rPr>
              <a:t>Presencial</a:t>
            </a:r>
            <a:endParaRPr lang="en-US" sz="5400" b="1" dirty="0">
              <a:solidFill>
                <a:srgbClr val="28ADFF"/>
              </a:solidFill>
              <a:latin typeface="Neue Haas Grotesk Display Pro" panose="020D0304030502050203" pitchFamily="34" charset="0"/>
            </a:endParaRP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C7CCD06B-5D94-2E1D-FE73-54C6F00AE68A}"/>
              </a:ext>
            </a:extLst>
          </p:cNvPr>
          <p:cNvSpPr txBox="1">
            <a:spLocks/>
          </p:cNvSpPr>
          <p:nvPr/>
        </p:nvSpPr>
        <p:spPr>
          <a:xfrm>
            <a:off x="9076463" y="6181873"/>
            <a:ext cx="3177296" cy="577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Neue Haas Grotesk Display Pro" panose="020D0304030502050203" pitchFamily="34" charset="0"/>
              </a:rPr>
              <a:t>Anexo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5A3D3EE-E6E5-F34A-9B98-1087C2C11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0"/>
            <a:ext cx="4569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578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D21D4A7D-ECD3-862C-A0BA-B299E927BA42}"/>
              </a:ext>
            </a:extLst>
          </p:cNvPr>
          <p:cNvGraphicFramePr/>
          <p:nvPr/>
        </p:nvGraphicFramePr>
        <p:xfrm>
          <a:off x="1062894" y="4203300"/>
          <a:ext cx="5934254" cy="25406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Google Shape;191;p2">
            <a:extLst>
              <a:ext uri="{FF2B5EF4-FFF2-40B4-BE49-F238E27FC236}">
                <a16:creationId xmlns:a16="http://schemas.microsoft.com/office/drawing/2014/main" id="{34F6472B-B9CF-2F4B-DEDD-55F32826F2C0}"/>
              </a:ext>
            </a:extLst>
          </p:cNvPr>
          <p:cNvSpPr/>
          <p:nvPr/>
        </p:nvSpPr>
        <p:spPr>
          <a:xfrm>
            <a:off x="6950305" y="20104"/>
            <a:ext cx="5172547" cy="99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ES" sz="3200" b="1" dirty="0" err="1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EmpleaTec</a:t>
            </a:r>
            <a:r>
              <a:rPr lang="es-ES" sz="32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ES" sz="3200" b="1" dirty="0" err="1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On</a:t>
            </a:r>
            <a:r>
              <a:rPr lang="es-ES" sz="32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Campus</a:t>
            </a:r>
            <a:endParaRPr sz="4000" b="1" i="0" u="none" strike="noStrike" cap="none" dirty="0">
              <a:solidFill>
                <a:srgbClr val="28AD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" name="Google Shape;192;p2">
            <a:extLst>
              <a:ext uri="{FF2B5EF4-FFF2-40B4-BE49-F238E27FC236}">
                <a16:creationId xmlns:a16="http://schemas.microsoft.com/office/drawing/2014/main" id="{5DCA5312-8A2A-B691-EC84-0D9EE87C05FA}"/>
              </a:ext>
            </a:extLst>
          </p:cNvPr>
          <p:cNvSpPr/>
          <p:nvPr/>
        </p:nvSpPr>
        <p:spPr>
          <a:xfrm>
            <a:off x="7642736" y="494519"/>
            <a:ext cx="5621534" cy="873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631</a:t>
            </a:r>
            <a:r>
              <a:rPr lang="en-US" sz="295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95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empresas</a:t>
            </a:r>
            <a:r>
              <a:rPr lang="en-US" sz="295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</a:t>
            </a:r>
            <a:endParaRPr dirty="0">
              <a:solidFill>
                <a:schemeClr val="bg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7" name="Google Shape;194;p2">
            <a:extLst>
              <a:ext uri="{FF2B5EF4-FFF2-40B4-BE49-F238E27FC236}">
                <a16:creationId xmlns:a16="http://schemas.microsoft.com/office/drawing/2014/main" id="{4A133230-BDF9-0208-2C0A-DA69B4D4A4AD}"/>
              </a:ext>
            </a:extLst>
          </p:cNvPr>
          <p:cNvSpPr/>
          <p:nvPr/>
        </p:nvSpPr>
        <p:spPr>
          <a:xfrm>
            <a:off x="1059846" y="1793391"/>
            <a:ext cx="3163696" cy="4333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122</a:t>
            </a:r>
            <a:r>
              <a:rPr lang="en-US" sz="24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Monterrey</a:t>
            </a:r>
          </a:p>
          <a:p>
            <a:pPr algn="just" defTabSz="914400">
              <a:lnSpc>
                <a:spcPct val="150000"/>
              </a:lnSpc>
              <a:buClr>
                <a:srgbClr val="000000"/>
              </a:buClr>
              <a:defRPr/>
            </a:pP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61</a:t>
            </a:r>
            <a:r>
              <a:rPr lang="en-US" sz="2400" b="1" i="0" u="none" strike="noStrike" cap="none" dirty="0">
                <a:solidFill>
                  <a:srgbClr val="7F919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Ciudad de México</a:t>
            </a:r>
          </a:p>
          <a:p>
            <a:pPr algn="just" defTabSz="914400">
              <a:lnSpc>
                <a:spcPct val="150000"/>
              </a:lnSpc>
              <a:buClr>
                <a:srgbClr val="000000"/>
              </a:buClr>
              <a:defRPr/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52</a:t>
            </a:r>
            <a:r>
              <a:rPr lang="en-US" sz="24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Santa Fe</a:t>
            </a:r>
          </a:p>
          <a:p>
            <a:pPr algn="just" defTabSz="914400">
              <a:lnSpc>
                <a:spcPct val="150000"/>
              </a:lnSpc>
              <a:buClr>
                <a:srgbClr val="000000"/>
              </a:buClr>
              <a:defRPr/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50</a:t>
            </a:r>
            <a:r>
              <a:rPr lang="en-US" sz="24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Estado de México</a:t>
            </a:r>
          </a:p>
          <a:p>
            <a:pPr algn="just" defTabSz="914400">
              <a:lnSpc>
                <a:spcPct val="150000"/>
              </a:lnSpc>
              <a:buClr>
                <a:srgbClr val="000000"/>
              </a:buClr>
              <a:defRPr/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50</a:t>
            </a:r>
            <a:r>
              <a:rPr lang="en-US" sz="2000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León</a:t>
            </a:r>
            <a:endParaRPr lang="en-US" sz="2000" b="1" i="0" u="none" strike="noStrike" cap="none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47</a:t>
            </a:r>
            <a:r>
              <a:rPr lang="en-US" sz="240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Querétaro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40</a:t>
            </a:r>
            <a:r>
              <a:rPr lang="en-US" sz="2000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Sonora Norte 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33</a:t>
            </a:r>
            <a:r>
              <a:rPr lang="en-US" sz="2400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Toluca</a:t>
            </a:r>
            <a:endParaRPr lang="en-US" sz="2000" b="1" i="0" u="none" strike="noStrike" cap="none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4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5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" name="Google Shape;194;p2">
            <a:extLst>
              <a:ext uri="{FF2B5EF4-FFF2-40B4-BE49-F238E27FC236}">
                <a16:creationId xmlns:a16="http://schemas.microsoft.com/office/drawing/2014/main" id="{2B17D432-92B4-7973-5548-33AB534B9DDF}"/>
              </a:ext>
            </a:extLst>
          </p:cNvPr>
          <p:cNvSpPr/>
          <p:nvPr/>
        </p:nvSpPr>
        <p:spPr>
          <a:xfrm>
            <a:off x="4168766" y="1722015"/>
            <a:ext cx="3163696" cy="4476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31</a:t>
            </a:r>
            <a:r>
              <a:rPr lang="en-US" sz="2800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Puebla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27</a:t>
            </a:r>
            <a:r>
              <a:rPr lang="en-US" sz="2400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Guadalajara</a:t>
            </a:r>
          </a:p>
          <a:p>
            <a:pPr algn="just">
              <a:lnSpc>
                <a:spcPct val="150000"/>
              </a:lnSpc>
            </a:pP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</a:t>
            </a:r>
            <a:r>
              <a:rPr lang="en-US" sz="200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Chihuahua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</a:t>
            </a:r>
            <a:r>
              <a:rPr lang="en-US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Aguascalientes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</a:t>
            </a:r>
            <a:r>
              <a:rPr lang="en-US" sz="2000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Hidalgo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17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San Luis Potosí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16</a:t>
            </a:r>
            <a:r>
              <a:rPr lang="en-US" sz="2000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Saltillo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</a:t>
            </a:r>
            <a:r>
              <a:rPr lang="en-US" sz="1100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Sinaloa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</a:t>
            </a:r>
            <a:r>
              <a:rPr lang="en-US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Laguna</a:t>
            </a:r>
          </a:p>
          <a:p>
            <a:pPr algn="just">
              <a:lnSpc>
                <a:spcPct val="150000"/>
              </a:lnSpc>
            </a:pPr>
            <a:endParaRPr lang="en-US" sz="11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r>
              <a:rPr lang="en-US" sz="1100" b="1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</a:p>
          <a:p>
            <a:pPr algn="just">
              <a:lnSpc>
                <a:spcPct val="150000"/>
              </a:lnSpc>
            </a:pPr>
            <a:endParaRPr lang="en-US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9" name="Google Shape;192;p2">
            <a:extLst>
              <a:ext uri="{FF2B5EF4-FFF2-40B4-BE49-F238E27FC236}">
                <a16:creationId xmlns:a16="http://schemas.microsoft.com/office/drawing/2014/main" id="{66E21FA4-BE40-357C-B06B-7AAC076A5722}"/>
              </a:ext>
            </a:extLst>
          </p:cNvPr>
          <p:cNvSpPr/>
          <p:nvPr/>
        </p:nvSpPr>
        <p:spPr>
          <a:xfrm>
            <a:off x="6997148" y="6211025"/>
            <a:ext cx="4213396" cy="490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6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17 de 20 </a:t>
            </a:r>
            <a:r>
              <a:rPr lang="es-MX" sz="16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campus con </a:t>
            </a:r>
            <a:r>
              <a:rPr lang="es-MX" sz="16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empresas presenciales.</a:t>
            </a:r>
            <a:endParaRPr sz="800" dirty="0">
              <a:solidFill>
                <a:srgbClr val="28ADFF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28AD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aphicFrame>
        <p:nvGraphicFramePr>
          <p:cNvPr id="10" name="Gráfico 9">
            <a:extLst>
              <a:ext uri="{FF2B5EF4-FFF2-40B4-BE49-F238E27FC236}">
                <a16:creationId xmlns:a16="http://schemas.microsoft.com/office/drawing/2014/main" id="{049C0FC6-619D-7721-28EC-55354C70AB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6874558"/>
              </p:ext>
            </p:extLst>
          </p:nvPr>
        </p:nvGraphicFramePr>
        <p:xfrm>
          <a:off x="6693110" y="2002154"/>
          <a:ext cx="5498890" cy="4017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18560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D21D4A7D-ECD3-862C-A0BA-B299E927BA42}"/>
              </a:ext>
            </a:extLst>
          </p:cNvPr>
          <p:cNvGraphicFramePr/>
          <p:nvPr/>
        </p:nvGraphicFramePr>
        <p:xfrm>
          <a:off x="1062894" y="4203300"/>
          <a:ext cx="5934254" cy="25406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Google Shape;191;p2">
            <a:extLst>
              <a:ext uri="{FF2B5EF4-FFF2-40B4-BE49-F238E27FC236}">
                <a16:creationId xmlns:a16="http://schemas.microsoft.com/office/drawing/2014/main" id="{6EEE9B2C-F666-98DE-149D-D089E7137444}"/>
              </a:ext>
            </a:extLst>
          </p:cNvPr>
          <p:cNvSpPr/>
          <p:nvPr/>
        </p:nvSpPr>
        <p:spPr>
          <a:xfrm>
            <a:off x="6402063" y="366291"/>
            <a:ext cx="7331636" cy="99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ES" sz="3200" b="1" dirty="0" err="1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EmpleaTec</a:t>
            </a:r>
            <a:r>
              <a:rPr lang="es-ES" sz="32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ES" sz="3200" b="1" dirty="0" err="1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On</a:t>
            </a:r>
            <a:r>
              <a:rPr lang="es-ES" sz="32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Campus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sz="3600" b="1" i="0" u="none" strike="noStrike" cap="none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" name="Google Shape;192;p2">
            <a:extLst>
              <a:ext uri="{FF2B5EF4-FFF2-40B4-BE49-F238E27FC236}">
                <a16:creationId xmlns:a16="http://schemas.microsoft.com/office/drawing/2014/main" id="{1825A591-FDFD-478B-809F-473CC139DCEF}"/>
              </a:ext>
            </a:extLst>
          </p:cNvPr>
          <p:cNvSpPr/>
          <p:nvPr/>
        </p:nvSpPr>
        <p:spPr>
          <a:xfrm>
            <a:off x="5789938" y="880167"/>
            <a:ext cx="7331636" cy="649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10,490</a:t>
            </a:r>
            <a:r>
              <a:rPr lang="en-US" sz="295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asistentes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sz="28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28AD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7" name="Google Shape;194;p2">
            <a:extLst>
              <a:ext uri="{FF2B5EF4-FFF2-40B4-BE49-F238E27FC236}">
                <a16:creationId xmlns:a16="http://schemas.microsoft.com/office/drawing/2014/main" id="{A0B13108-B527-80DE-B4E5-8D81BEAE526D}"/>
              </a:ext>
            </a:extLst>
          </p:cNvPr>
          <p:cNvSpPr/>
          <p:nvPr/>
        </p:nvSpPr>
        <p:spPr>
          <a:xfrm>
            <a:off x="276442" y="1644274"/>
            <a:ext cx="3163696" cy="4333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4,241</a:t>
            </a: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1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Monterrey</a:t>
            </a:r>
          </a:p>
          <a:p>
            <a:pPr algn="just">
              <a:lnSpc>
                <a:spcPct val="150000"/>
              </a:lnSpc>
            </a:pP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1,177 </a:t>
            </a:r>
            <a:r>
              <a:rPr lang="en-US" sz="1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Ciudad de México</a:t>
            </a:r>
          </a:p>
          <a:p>
            <a:pPr algn="just">
              <a:lnSpc>
                <a:spcPct val="150000"/>
              </a:lnSpc>
            </a:pP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1,015 </a:t>
            </a:r>
            <a:r>
              <a:rPr lang="en-US" sz="1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Estado de México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746</a:t>
            </a: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1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Santa Fe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677</a:t>
            </a:r>
            <a:r>
              <a:rPr lang="en-US" sz="1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Querétaro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662</a:t>
            </a: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Guadalajara</a:t>
            </a:r>
          </a:p>
          <a:p>
            <a:pPr algn="just">
              <a:lnSpc>
                <a:spcPct val="150000"/>
              </a:lnSpc>
            </a:pP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307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Puebla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300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Sonora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260</a:t>
            </a: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Toluca</a:t>
            </a:r>
          </a:p>
          <a:p>
            <a:pPr algn="just">
              <a:lnSpc>
                <a:spcPct val="150000"/>
              </a:lnSpc>
            </a:pPr>
            <a:endParaRPr lang="en-US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5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" name="Google Shape;194;p2">
            <a:extLst>
              <a:ext uri="{FF2B5EF4-FFF2-40B4-BE49-F238E27FC236}">
                <a16:creationId xmlns:a16="http://schemas.microsoft.com/office/drawing/2014/main" id="{588D4000-E635-1779-0A04-AC332ADEB9A8}"/>
              </a:ext>
            </a:extLst>
          </p:cNvPr>
          <p:cNvSpPr/>
          <p:nvPr/>
        </p:nvSpPr>
        <p:spPr>
          <a:xfrm>
            <a:off x="3069001" y="1623903"/>
            <a:ext cx="3163696" cy="4333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250</a:t>
            </a: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Chihuahua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207</a:t>
            </a: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León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200</a:t>
            </a: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Saltillo</a:t>
            </a:r>
            <a:endParaRPr lang="en-US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160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Sinaloa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85</a:t>
            </a: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Aguascalientes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75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San Luis Potosí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75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Laguna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53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Hidalgo</a:t>
            </a:r>
          </a:p>
          <a:p>
            <a:pPr algn="just">
              <a:lnSpc>
                <a:spcPct val="150000"/>
              </a:lnSpc>
            </a:pPr>
            <a:endParaRPr lang="en-US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5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9564EE17-07E6-EFC0-D1F6-C8104FB3AD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7302170"/>
              </p:ext>
            </p:extLst>
          </p:nvPr>
        </p:nvGraphicFramePr>
        <p:xfrm>
          <a:off x="5509196" y="2100152"/>
          <a:ext cx="7061982" cy="4017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42509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3" name="Google Shape;191;p2">
            <a:extLst>
              <a:ext uri="{FF2B5EF4-FFF2-40B4-BE49-F238E27FC236}">
                <a16:creationId xmlns:a16="http://schemas.microsoft.com/office/drawing/2014/main" id="{6EEE9B2C-F666-98DE-149D-D089E7137444}"/>
              </a:ext>
            </a:extLst>
          </p:cNvPr>
          <p:cNvSpPr/>
          <p:nvPr/>
        </p:nvSpPr>
        <p:spPr>
          <a:xfrm>
            <a:off x="3795563" y="275311"/>
            <a:ext cx="6403169" cy="99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ES" sz="28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Activaciones </a:t>
            </a:r>
            <a:r>
              <a:rPr lang="es-ES" sz="2800" b="1" dirty="0" err="1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WarmUp</a:t>
            </a:r>
            <a:endParaRPr lang="es-ES" sz="2800" b="1" dirty="0">
              <a:solidFill>
                <a:srgbClr val="28AD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sz="3600" b="1" i="0" u="none" strike="noStrike" cap="none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" name="Google Shape;194;p2">
            <a:extLst>
              <a:ext uri="{FF2B5EF4-FFF2-40B4-BE49-F238E27FC236}">
                <a16:creationId xmlns:a16="http://schemas.microsoft.com/office/drawing/2014/main" id="{585D4CBF-4BB6-F104-17D7-5EED9F58A26A}"/>
              </a:ext>
            </a:extLst>
          </p:cNvPr>
          <p:cNvSpPr/>
          <p:nvPr/>
        </p:nvSpPr>
        <p:spPr>
          <a:xfrm>
            <a:off x="631867" y="2070957"/>
            <a:ext cx="2561499" cy="4333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1,213</a:t>
            </a: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1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Monterrey</a:t>
            </a:r>
          </a:p>
          <a:p>
            <a:pPr algn="just">
              <a:lnSpc>
                <a:spcPct val="150000"/>
              </a:lnSpc>
            </a:pP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450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Toluca</a:t>
            </a:r>
            <a:endParaRPr lang="en-US" sz="1800" b="1" i="0" u="none" strike="noStrike" cap="none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325</a:t>
            </a: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1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Estado de México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200</a:t>
            </a: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Guadalajara</a:t>
            </a:r>
          </a:p>
          <a:p>
            <a:pPr algn="just">
              <a:lnSpc>
                <a:spcPct val="150000"/>
              </a:lnSpc>
            </a:pP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178 </a:t>
            </a:r>
            <a:r>
              <a:rPr lang="en-US" sz="1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Ciudad de México</a:t>
            </a:r>
          </a:p>
          <a:p>
            <a:pPr algn="just">
              <a:lnSpc>
                <a:spcPct val="150000"/>
              </a:lnSpc>
            </a:pP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146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Puebla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160</a:t>
            </a:r>
            <a:r>
              <a:rPr lang="en-US" sz="1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Querétaro</a:t>
            </a:r>
            <a:endParaRPr lang="en-US" sz="1800" b="1" i="0" u="none" strike="noStrike" cap="none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121</a:t>
            </a: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1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Santa Fe</a:t>
            </a: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5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3" name="Google Shape;194;p2">
            <a:extLst>
              <a:ext uri="{FF2B5EF4-FFF2-40B4-BE49-F238E27FC236}">
                <a16:creationId xmlns:a16="http://schemas.microsoft.com/office/drawing/2014/main" id="{470D77AC-0474-BF88-D153-90C7414EC303}"/>
              </a:ext>
            </a:extLst>
          </p:cNvPr>
          <p:cNvSpPr/>
          <p:nvPr/>
        </p:nvSpPr>
        <p:spPr>
          <a:xfrm>
            <a:off x="3193366" y="2093798"/>
            <a:ext cx="3163696" cy="4333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60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Sonora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59</a:t>
            </a:r>
            <a:r>
              <a:rPr lang="en-US" sz="1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Hidalgo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58</a:t>
            </a:r>
            <a:r>
              <a:rPr lang="en-US" sz="1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Laguna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52</a:t>
            </a: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Aguascalientes</a:t>
            </a:r>
          </a:p>
          <a:p>
            <a:pPr algn="just">
              <a:lnSpc>
                <a:spcPct val="150000"/>
              </a:lnSpc>
            </a:pPr>
            <a:r>
              <a:rPr lang="en-US" sz="20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45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Cuernavaca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32</a:t>
            </a:r>
            <a:r>
              <a:rPr lang="en-US" sz="1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Saltillo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</a:t>
            </a:r>
            <a:r>
              <a:rPr lang="en-US" sz="1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18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San Luis Potosí</a:t>
            </a:r>
          </a:p>
          <a:p>
            <a:pPr algn="just">
              <a:lnSpc>
                <a:spcPct val="150000"/>
              </a:lnSpc>
            </a:pPr>
            <a:endParaRPr lang="en-US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1800" b="1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5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0" name="Google Shape;192;p2">
            <a:extLst>
              <a:ext uri="{FF2B5EF4-FFF2-40B4-BE49-F238E27FC236}">
                <a16:creationId xmlns:a16="http://schemas.microsoft.com/office/drawing/2014/main" id="{703F2F9F-B9A6-A591-BAB7-5B529A13A4B4}"/>
              </a:ext>
            </a:extLst>
          </p:cNvPr>
          <p:cNvSpPr/>
          <p:nvPr/>
        </p:nvSpPr>
        <p:spPr>
          <a:xfrm>
            <a:off x="631867" y="1292065"/>
            <a:ext cx="5979204" cy="649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3,119</a:t>
            </a:r>
            <a:r>
              <a:rPr lang="en-US" sz="295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asistentes</a:t>
            </a:r>
            <a:r>
              <a:rPr lang="en-US" sz="28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WarmUp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s-MX"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788843FD-F3EF-924D-B731-A3C7E13ECA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5719265"/>
              </p:ext>
            </p:extLst>
          </p:nvPr>
        </p:nvGraphicFramePr>
        <p:xfrm>
          <a:off x="5509196" y="2100152"/>
          <a:ext cx="7061982" cy="4017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0920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9" name="object 2">
            <a:extLst>
              <a:ext uri="{FF2B5EF4-FFF2-40B4-BE49-F238E27FC236}">
                <a16:creationId xmlns:a16="http://schemas.microsoft.com/office/drawing/2014/main" id="{136D5BE8-D305-9DED-E5B0-E977D2217C31}"/>
              </a:ext>
            </a:extLst>
          </p:cNvPr>
          <p:cNvSpPr txBox="1">
            <a:spLocks/>
          </p:cNvSpPr>
          <p:nvPr/>
        </p:nvSpPr>
        <p:spPr>
          <a:xfrm>
            <a:off x="5016181" y="245301"/>
            <a:ext cx="10679113" cy="784830"/>
          </a:xfrm>
          <a:prstGeom prst="rect">
            <a:avLst/>
          </a:prstGeom>
        </p:spPr>
        <p:txBody>
          <a:bodyPr vert="horz" wrap="square" lIns="0" tIns="15240" rIns="0" bIns="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2965"/>
              </a:lnSpc>
              <a:spcBef>
                <a:spcPts val="120"/>
              </a:spcBef>
            </a:pPr>
            <a:r>
              <a:rPr lang="es-MX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</a:t>
            </a:r>
            <a:r>
              <a:rPr lang="es-MX" sz="2800" spc="15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s-MX" sz="2800" spc="11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postulaciones</a:t>
            </a:r>
            <a:r>
              <a:rPr lang="es-MX" sz="2800" spc="16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 </a:t>
            </a:r>
            <a:r>
              <a:rPr lang="es-MX" sz="2800" spc="114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empresas:</a:t>
            </a:r>
            <a:r>
              <a:rPr lang="es-MX" sz="2800" spc="16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 </a:t>
            </a:r>
            <a:r>
              <a:rPr lang="es-MX" sz="2800" b="1" spc="160" dirty="0">
                <a:solidFill>
                  <a:srgbClr val="00B0F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56,289</a:t>
            </a:r>
            <a:br>
              <a:rPr lang="es-MX" sz="2800" spc="16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s-MX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Top</a:t>
            </a:r>
            <a:r>
              <a:rPr lang="es-MX" sz="2800" spc="9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s-MX" sz="2800" spc="13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40</a:t>
            </a:r>
            <a:r>
              <a:rPr lang="es-MX" sz="28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s-MX" sz="2800" spc="6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Postulaciones</a:t>
            </a:r>
            <a:r>
              <a:rPr lang="es-MX" sz="28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s-MX" sz="2800" spc="-1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EmpleaTec</a:t>
            </a:r>
            <a:r>
              <a:rPr lang="es-MX" sz="2800" spc="-1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es-MX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aphicFrame>
        <p:nvGraphicFramePr>
          <p:cNvPr id="21" name="Tabla 20">
            <a:extLst>
              <a:ext uri="{FF2B5EF4-FFF2-40B4-BE49-F238E27FC236}">
                <a16:creationId xmlns:a16="http://schemas.microsoft.com/office/drawing/2014/main" id="{F9683636-D835-FB0B-AA9D-AD414E3C23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6312475"/>
              </p:ext>
            </p:extLst>
          </p:nvPr>
        </p:nvGraphicFramePr>
        <p:xfrm>
          <a:off x="287834" y="1518494"/>
          <a:ext cx="2725915" cy="4428237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964191">
                  <a:extLst>
                    <a:ext uri="{9D8B030D-6E8A-4147-A177-3AD203B41FA5}">
                      <a16:colId xmlns:a16="http://schemas.microsoft.com/office/drawing/2014/main" val="3155052661"/>
                    </a:ext>
                  </a:extLst>
                </a:gridCol>
                <a:gridCol w="895350">
                  <a:extLst>
                    <a:ext uri="{9D8B030D-6E8A-4147-A177-3AD203B41FA5}">
                      <a16:colId xmlns:a16="http://schemas.microsoft.com/office/drawing/2014/main" val="1416681289"/>
                    </a:ext>
                  </a:extLst>
                </a:gridCol>
                <a:gridCol w="821924">
                  <a:extLst>
                    <a:ext uri="{9D8B030D-6E8A-4147-A177-3AD203B41FA5}">
                      <a16:colId xmlns:a16="http://schemas.microsoft.com/office/drawing/2014/main" val="1511231459"/>
                    </a:ext>
                  </a:extLst>
                </a:gridCol>
                <a:gridCol w="44450">
                  <a:extLst>
                    <a:ext uri="{9D8B030D-6E8A-4147-A177-3AD203B41FA5}">
                      <a16:colId xmlns:a16="http://schemas.microsoft.com/office/drawing/2014/main" val="3185788513"/>
                    </a:ext>
                  </a:extLst>
                </a:gridCol>
              </a:tblGrid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TOP 117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9993030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La </a:t>
                      </a:r>
                      <a:r>
                        <a:rPr lang="en-US" sz="115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Ruta</a:t>
                      </a:r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 Latina Canada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1382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839739411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Safran Group 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1025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63443596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Nestle Servicios </a:t>
                      </a:r>
                      <a:r>
                        <a:rPr lang="en-US" sz="115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Corporativos</a:t>
                      </a:r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991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15502069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NISSAN MOTOR CORPORATION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938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0275952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CEMEX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856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1200912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Bond App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734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12682196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GRUPO ALEN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636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62832803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Alten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617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02061917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s-E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Carrier </a:t>
                      </a:r>
                      <a:r>
                        <a:rPr lang="es-ES" sz="115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Mexico</a:t>
                      </a:r>
                      <a:endParaRPr lang="es-E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613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33863036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HEINEKEN MEXICO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609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77439912"/>
                  </a:ext>
                </a:extLst>
              </a:tr>
            </a:tbl>
          </a:graphicData>
        </a:graphic>
      </p:graphicFrame>
      <p:graphicFrame>
        <p:nvGraphicFramePr>
          <p:cNvPr id="16" name="Tabla 15">
            <a:extLst>
              <a:ext uri="{FF2B5EF4-FFF2-40B4-BE49-F238E27FC236}">
                <a16:creationId xmlns:a16="http://schemas.microsoft.com/office/drawing/2014/main" id="{0B0DCB77-A9F2-225A-4AA4-D381A4AB5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470591"/>
              </p:ext>
            </p:extLst>
          </p:nvPr>
        </p:nvGraphicFramePr>
        <p:xfrm>
          <a:off x="3241849" y="1518494"/>
          <a:ext cx="2666182" cy="4428237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702528">
                  <a:extLst>
                    <a:ext uri="{9D8B030D-6E8A-4147-A177-3AD203B41FA5}">
                      <a16:colId xmlns:a16="http://schemas.microsoft.com/office/drawing/2014/main" val="315505266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1416681289"/>
                    </a:ext>
                  </a:extLst>
                </a:gridCol>
                <a:gridCol w="821924">
                  <a:extLst>
                    <a:ext uri="{9D8B030D-6E8A-4147-A177-3AD203B41FA5}">
                      <a16:colId xmlns:a16="http://schemas.microsoft.com/office/drawing/2014/main" val="1511231459"/>
                    </a:ext>
                  </a:extLst>
                </a:gridCol>
                <a:gridCol w="44450">
                  <a:extLst>
                    <a:ext uri="{9D8B030D-6E8A-4147-A177-3AD203B41FA5}">
                      <a16:colId xmlns:a16="http://schemas.microsoft.com/office/drawing/2014/main" val="3185788513"/>
                    </a:ext>
                  </a:extLst>
                </a:gridCol>
              </a:tblGrid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TOP 117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9993030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Forvia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602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839739411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HSBC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593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63443596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Ami Energy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575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15502069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Bosch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570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0275952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Kia Motors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565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1200912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General Motors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557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12682196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Ford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550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62832803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Siemens Energy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545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02061917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Boehringer 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542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33863036"/>
                  </a:ext>
                </a:extLst>
              </a:tr>
              <a:tr h="40256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Cia de Talentos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539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77439912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2CD144ED-F279-49DE-E6B4-821C5A86C7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541571"/>
              </p:ext>
            </p:extLst>
          </p:nvPr>
        </p:nvGraphicFramePr>
        <p:xfrm>
          <a:off x="6279331" y="1518714"/>
          <a:ext cx="2666182" cy="4403868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801730">
                  <a:extLst>
                    <a:ext uri="{9D8B030D-6E8A-4147-A177-3AD203B41FA5}">
                      <a16:colId xmlns:a16="http://schemas.microsoft.com/office/drawing/2014/main" val="3155052661"/>
                    </a:ext>
                  </a:extLst>
                </a:gridCol>
                <a:gridCol w="998078">
                  <a:extLst>
                    <a:ext uri="{9D8B030D-6E8A-4147-A177-3AD203B41FA5}">
                      <a16:colId xmlns:a16="http://schemas.microsoft.com/office/drawing/2014/main" val="1416681289"/>
                    </a:ext>
                  </a:extLst>
                </a:gridCol>
                <a:gridCol w="821924">
                  <a:extLst>
                    <a:ext uri="{9D8B030D-6E8A-4147-A177-3AD203B41FA5}">
                      <a16:colId xmlns:a16="http://schemas.microsoft.com/office/drawing/2014/main" val="1511231459"/>
                    </a:ext>
                  </a:extLst>
                </a:gridCol>
                <a:gridCol w="44450">
                  <a:extLst>
                    <a:ext uri="{9D8B030D-6E8A-4147-A177-3AD203B41FA5}">
                      <a16:colId xmlns:a16="http://schemas.microsoft.com/office/drawing/2014/main" val="3185788513"/>
                    </a:ext>
                  </a:extLst>
                </a:gridCol>
              </a:tblGrid>
              <a:tr h="3703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TOP 117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9993030"/>
                  </a:ext>
                </a:extLst>
              </a:tr>
              <a:tr h="3703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DiDi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523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839739411"/>
                  </a:ext>
                </a:extLst>
              </a:tr>
              <a:tr h="3703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Mars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500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63443596"/>
                  </a:ext>
                </a:extLst>
              </a:tr>
              <a:tr h="3703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STELLANTIS MEXICO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499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15502069"/>
                  </a:ext>
                </a:extLst>
              </a:tr>
              <a:tr h="3703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Coca_Cola FEMSA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487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0275952"/>
                  </a:ext>
                </a:extLst>
              </a:tr>
              <a:tr h="3703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FEMSA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486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1200912"/>
                  </a:ext>
                </a:extLst>
              </a:tr>
              <a:tr h="3703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Viva </a:t>
                      </a:r>
                      <a:r>
                        <a:rPr lang="en-US" sz="115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Aerobus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479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12682196"/>
                  </a:ext>
                </a:extLst>
              </a:tr>
              <a:tr h="3703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Deloitte ADMX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469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62832803"/>
                  </a:ext>
                </a:extLst>
              </a:tr>
              <a:tr h="5302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BRITISH AMERICAN TOBACCO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469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02061917"/>
                  </a:ext>
                </a:extLst>
              </a:tr>
              <a:tr h="5302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Performance  People Consulting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463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33863036"/>
                  </a:ext>
                </a:extLst>
              </a:tr>
              <a:tr h="37036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GRUPO LAMOSA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437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77439912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53AEA957-723E-96A4-711B-D14F40F8DC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988896"/>
              </p:ext>
            </p:extLst>
          </p:nvPr>
        </p:nvGraphicFramePr>
        <p:xfrm>
          <a:off x="9316813" y="1518496"/>
          <a:ext cx="2666182" cy="4403867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886135">
                  <a:extLst>
                    <a:ext uri="{9D8B030D-6E8A-4147-A177-3AD203B41FA5}">
                      <a16:colId xmlns:a16="http://schemas.microsoft.com/office/drawing/2014/main" val="3155052661"/>
                    </a:ext>
                  </a:extLst>
                </a:gridCol>
                <a:gridCol w="984739">
                  <a:extLst>
                    <a:ext uri="{9D8B030D-6E8A-4147-A177-3AD203B41FA5}">
                      <a16:colId xmlns:a16="http://schemas.microsoft.com/office/drawing/2014/main" val="1416681289"/>
                    </a:ext>
                  </a:extLst>
                </a:gridCol>
                <a:gridCol w="750858">
                  <a:extLst>
                    <a:ext uri="{9D8B030D-6E8A-4147-A177-3AD203B41FA5}">
                      <a16:colId xmlns:a16="http://schemas.microsoft.com/office/drawing/2014/main" val="1511231459"/>
                    </a:ext>
                  </a:extLst>
                </a:gridCol>
                <a:gridCol w="44450">
                  <a:extLst>
                    <a:ext uri="{9D8B030D-6E8A-4147-A177-3AD203B41FA5}">
                      <a16:colId xmlns:a16="http://schemas.microsoft.com/office/drawing/2014/main" val="3185788513"/>
                    </a:ext>
                  </a:extLst>
                </a:gridCol>
              </a:tblGrid>
              <a:tr h="2721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TOP 117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9993030"/>
                  </a:ext>
                </a:extLst>
              </a:tr>
              <a:tr h="5364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TCS Tata Consultancy Services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435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839739411"/>
                  </a:ext>
                </a:extLst>
              </a:tr>
              <a:tr h="2721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ALCON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433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63443596"/>
                  </a:ext>
                </a:extLst>
              </a:tr>
              <a:tr h="36084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AMI Automation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425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15502069"/>
                  </a:ext>
                </a:extLst>
              </a:tr>
              <a:tr h="36084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AUDI DE MEXICO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421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0275952"/>
                  </a:ext>
                </a:extLst>
              </a:tr>
              <a:tr h="536498">
                <a:tc>
                  <a:txBody>
                    <a:bodyPr/>
                    <a:lstStyle/>
                    <a:p>
                      <a:pPr algn="ctr" fontAlgn="t"/>
                      <a:r>
                        <a:rPr lang="es-E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Coca Cola FEMSA y Digital FEMSA</a:t>
                      </a:r>
                      <a:endParaRPr lang="es-E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421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1200912"/>
                  </a:ext>
                </a:extLst>
              </a:tr>
              <a:tr h="2721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SIEMENS 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420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12682196"/>
                  </a:ext>
                </a:extLst>
              </a:tr>
              <a:tr h="2721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Grupo Salinas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417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62832803"/>
                  </a:ext>
                </a:extLst>
              </a:tr>
              <a:tr h="5364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Dowell Schlumberger de Mexico 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416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02061917"/>
                  </a:ext>
                </a:extLst>
              </a:tr>
              <a:tr h="2721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EY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414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33863036"/>
                  </a:ext>
                </a:extLst>
              </a:tr>
              <a:tr h="712149">
                <a:tc>
                  <a:txBody>
                    <a:bodyPr/>
                    <a:lstStyle/>
                    <a:p>
                      <a:pPr algn="ctr" fontAlgn="t"/>
                      <a:r>
                        <a:rPr lang="es-E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FEDERACION MEXICANA DE FUTBOL ASOCIACION</a:t>
                      </a:r>
                      <a:endParaRPr lang="es-E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411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77439912"/>
                  </a:ext>
                </a:extLst>
              </a:tr>
            </a:tbl>
          </a:graphicData>
        </a:graphic>
      </p:graphicFrame>
      <p:sp>
        <p:nvSpPr>
          <p:cNvPr id="2" name="Subtítulo 2">
            <a:extLst>
              <a:ext uri="{FF2B5EF4-FFF2-40B4-BE49-F238E27FC236}">
                <a16:creationId xmlns:a16="http://schemas.microsoft.com/office/drawing/2014/main" id="{EA1384AD-EFBD-F264-411F-4D42BFECD5EE}"/>
              </a:ext>
            </a:extLst>
          </p:cNvPr>
          <p:cNvSpPr txBox="1">
            <a:spLocks/>
          </p:cNvSpPr>
          <p:nvPr/>
        </p:nvSpPr>
        <p:spPr>
          <a:xfrm>
            <a:off x="7178441" y="6323791"/>
            <a:ext cx="3177296" cy="577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Detalle</a:t>
            </a:r>
            <a:r>
              <a:rPr lang="en-US" sz="2000" dirty="0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completo</a:t>
            </a:r>
            <a:endParaRPr lang="en-US" sz="2000" dirty="0">
              <a:solidFill>
                <a:srgbClr val="FFFFFF"/>
              </a:solidFill>
              <a:latin typeface="Neue Haas Grotesk Display Pro" panose="020D030403050205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0347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049" y="-2"/>
            <a:ext cx="12192001" cy="6857990"/>
          </a:xfrm>
          <a:prstGeom prst="rect">
            <a:avLst/>
          </a:prstGeom>
        </p:spPr>
      </p:pic>
      <p:sp>
        <p:nvSpPr>
          <p:cNvPr id="10" name="object 2">
            <a:extLst>
              <a:ext uri="{FF2B5EF4-FFF2-40B4-BE49-F238E27FC236}">
                <a16:creationId xmlns:a16="http://schemas.microsoft.com/office/drawing/2014/main" id="{4D580CE0-3B0F-BD84-77AC-0865C4468304}"/>
              </a:ext>
            </a:extLst>
          </p:cNvPr>
          <p:cNvSpPr txBox="1">
            <a:spLocks/>
          </p:cNvSpPr>
          <p:nvPr/>
        </p:nvSpPr>
        <p:spPr>
          <a:xfrm>
            <a:off x="5223574" y="339204"/>
            <a:ext cx="10688568" cy="784830"/>
          </a:xfrm>
          <a:prstGeom prst="rect">
            <a:avLst/>
          </a:prstGeom>
        </p:spPr>
        <p:txBody>
          <a:bodyPr vert="horz" wrap="square" lIns="0" tIns="1524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2965"/>
              </a:lnSpc>
              <a:spcBef>
                <a:spcPts val="120"/>
              </a:spcBef>
            </a:pPr>
            <a:r>
              <a:rPr lang="es-ES" sz="2800" dirty="0">
                <a:solidFill>
                  <a:schemeClr val="bg1"/>
                </a:solidFill>
                <a:latin typeface="Neue Haas Grotesk Text Pro"/>
              </a:rPr>
              <a:t>Total postulaciones a posgrados: </a:t>
            </a:r>
            <a:r>
              <a:rPr lang="es-ES" sz="2800" b="1" dirty="0">
                <a:solidFill>
                  <a:srgbClr val="00B0F0"/>
                </a:solidFill>
                <a:latin typeface="Neue Haas Grotesk Text Pro"/>
              </a:rPr>
              <a:t>1,894</a:t>
            </a:r>
            <a:br>
              <a:rPr lang="es-ES" sz="2800" b="1" dirty="0"/>
            </a:br>
            <a:r>
              <a:rPr lang="es-ES" sz="2800" b="0" dirty="0">
                <a:solidFill>
                  <a:schemeClr val="bg1"/>
                </a:solidFill>
                <a:latin typeface="Calibri"/>
                <a:cs typeface="Calibri"/>
              </a:rPr>
              <a:t>Top 40 Postulaciones </a:t>
            </a:r>
            <a:r>
              <a:rPr lang="es-ES" sz="2800" b="0" dirty="0" err="1">
                <a:solidFill>
                  <a:schemeClr val="bg1"/>
                </a:solidFill>
                <a:latin typeface="Calibri"/>
                <a:cs typeface="Calibri"/>
              </a:rPr>
              <a:t>EmpleaTec</a:t>
            </a:r>
            <a:endParaRPr lang="es-ES" sz="2800" b="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B5B0DB6E-7A42-DEAC-B73F-903FF862F9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35564"/>
              </p:ext>
            </p:extLst>
          </p:nvPr>
        </p:nvGraphicFramePr>
        <p:xfrm>
          <a:off x="187196" y="1562137"/>
          <a:ext cx="2387192" cy="4440436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1145634">
                  <a:extLst>
                    <a:ext uri="{9D8B030D-6E8A-4147-A177-3AD203B41FA5}">
                      <a16:colId xmlns:a16="http://schemas.microsoft.com/office/drawing/2014/main" val="374514223"/>
                    </a:ext>
                  </a:extLst>
                </a:gridCol>
                <a:gridCol w="1241558">
                  <a:extLst>
                    <a:ext uri="{9D8B030D-6E8A-4147-A177-3AD203B41FA5}">
                      <a16:colId xmlns:a16="http://schemas.microsoft.com/office/drawing/2014/main" val="1166492433"/>
                    </a:ext>
                  </a:extLst>
                </a:gridCol>
              </a:tblGrid>
              <a:tr h="403676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Universidad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123611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Bocconi University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80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41602755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CALDO Consortium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73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36226280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EAE Business School Barcelona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68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53130357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Sydney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67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21234036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Campus France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66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148929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Jönköping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60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59714006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EGADE Business School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59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14341667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Imperial College Business School 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00394025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Universite de Montreal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929273357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Alberta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1831162"/>
                  </a:ext>
                </a:extLst>
              </a:tr>
            </a:tbl>
          </a:graphicData>
        </a:graphic>
      </p:graphicFrame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9F010927-8567-C3F6-005E-92737DE9F4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682346"/>
              </p:ext>
            </p:extLst>
          </p:nvPr>
        </p:nvGraphicFramePr>
        <p:xfrm>
          <a:off x="3064517" y="1562136"/>
          <a:ext cx="2445333" cy="4465335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1173536">
                  <a:extLst>
                    <a:ext uri="{9D8B030D-6E8A-4147-A177-3AD203B41FA5}">
                      <a16:colId xmlns:a16="http://schemas.microsoft.com/office/drawing/2014/main" val="374514223"/>
                    </a:ext>
                  </a:extLst>
                </a:gridCol>
                <a:gridCol w="1271797">
                  <a:extLst>
                    <a:ext uri="{9D8B030D-6E8A-4147-A177-3AD203B41FA5}">
                      <a16:colId xmlns:a16="http://schemas.microsoft.com/office/drawing/2014/main" val="1166492433"/>
                    </a:ext>
                  </a:extLst>
                </a:gridCol>
              </a:tblGrid>
              <a:tr h="26194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Universidad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123611"/>
                  </a:ext>
                </a:extLst>
              </a:tr>
              <a:tr h="676423">
                <a:tc>
                  <a:txBody>
                    <a:bodyPr/>
                    <a:lstStyle/>
                    <a:p>
                      <a:pPr algn="ctr" fontAlgn="t"/>
                      <a:r>
                        <a:rPr lang="de-DE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Universität Stuttgart (University of Stuttgart)</a:t>
                      </a:r>
                      <a:endParaRPr lang="de-DE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41602755"/>
                  </a:ext>
                </a:extLst>
              </a:tr>
              <a:tr h="50958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Prague University of Economics and Business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36226280"/>
                  </a:ext>
                </a:extLst>
              </a:tr>
              <a:tr h="34274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CBS International Business School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53130357"/>
                  </a:ext>
                </a:extLst>
              </a:tr>
              <a:tr h="34274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Aalen University of Appliend Science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40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21234036"/>
                  </a:ext>
                </a:extLst>
              </a:tr>
              <a:tr h="34274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Oxford Brookes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40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148929"/>
                  </a:ext>
                </a:extLst>
              </a:tr>
              <a:tr h="34274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Ansbach University of Applied Sciences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37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59714006"/>
                  </a:ext>
                </a:extLst>
              </a:tr>
              <a:tr h="26194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Hull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14341667"/>
                  </a:ext>
                </a:extLst>
              </a:tr>
              <a:tr h="50958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MCI The Entrepreneurial School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00394025"/>
                  </a:ext>
                </a:extLst>
              </a:tr>
              <a:tr h="34274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IESEG School of Management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34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929273357"/>
                  </a:ext>
                </a:extLst>
              </a:tr>
              <a:tr h="34274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Mondragon Unibertsitatea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1831162"/>
                  </a:ext>
                </a:extLst>
              </a:tr>
            </a:tbl>
          </a:graphicData>
        </a:graphic>
      </p:graphicFrame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833104B5-240A-2638-D662-558F7436FF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7548862"/>
              </p:ext>
            </p:extLst>
          </p:nvPr>
        </p:nvGraphicFramePr>
        <p:xfrm>
          <a:off x="6094476" y="1562136"/>
          <a:ext cx="2623515" cy="4486375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1259047">
                  <a:extLst>
                    <a:ext uri="{9D8B030D-6E8A-4147-A177-3AD203B41FA5}">
                      <a16:colId xmlns:a16="http://schemas.microsoft.com/office/drawing/2014/main" val="374514223"/>
                    </a:ext>
                  </a:extLst>
                </a:gridCol>
                <a:gridCol w="1364468">
                  <a:extLst>
                    <a:ext uri="{9D8B030D-6E8A-4147-A177-3AD203B41FA5}">
                      <a16:colId xmlns:a16="http://schemas.microsoft.com/office/drawing/2014/main" val="1166492433"/>
                    </a:ext>
                  </a:extLst>
                </a:gridCol>
              </a:tblGrid>
              <a:tr h="377581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Universidad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123611"/>
                  </a:ext>
                </a:extLst>
              </a:tr>
              <a:tr h="3775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Cardiff University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41602755"/>
                  </a:ext>
                </a:extLst>
              </a:tr>
              <a:tr h="66463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Southern Methodist University Lyle School of Engineering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36226280"/>
                  </a:ext>
                </a:extLst>
              </a:tr>
              <a:tr h="3775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NEOMA Business School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53130357"/>
                  </a:ext>
                </a:extLst>
              </a:tr>
              <a:tr h="3775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ESSEC Business School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30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21234036"/>
                  </a:ext>
                </a:extLst>
              </a:tr>
              <a:tr h="3775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EDEM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148929"/>
                  </a:ext>
                </a:extLst>
              </a:tr>
              <a:tr h="3775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KTH Royal Institute of Technology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59714006"/>
                  </a:ext>
                </a:extLst>
              </a:tr>
              <a:tr h="3775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RWTH Business School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14341667"/>
                  </a:ext>
                </a:extLst>
              </a:tr>
              <a:tr h="3775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Dublin Business School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00394025"/>
                  </a:ext>
                </a:extLst>
              </a:tr>
              <a:tr h="3775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Miami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929273357"/>
                  </a:ext>
                </a:extLst>
              </a:tr>
              <a:tr h="3775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Ottawa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1831162"/>
                  </a:ext>
                </a:extLst>
              </a:tr>
            </a:tbl>
          </a:graphicData>
        </a:graphic>
      </p:graphicFrame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25B9D3D0-6ABD-F454-24A5-F7693623C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714013"/>
              </p:ext>
            </p:extLst>
          </p:nvPr>
        </p:nvGraphicFramePr>
        <p:xfrm>
          <a:off x="9247914" y="1562136"/>
          <a:ext cx="2356412" cy="4494255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1130862">
                  <a:extLst>
                    <a:ext uri="{9D8B030D-6E8A-4147-A177-3AD203B41FA5}">
                      <a16:colId xmlns:a16="http://schemas.microsoft.com/office/drawing/2014/main" val="374514223"/>
                    </a:ext>
                  </a:extLst>
                </a:gridCol>
                <a:gridCol w="1225550">
                  <a:extLst>
                    <a:ext uri="{9D8B030D-6E8A-4147-A177-3AD203B41FA5}">
                      <a16:colId xmlns:a16="http://schemas.microsoft.com/office/drawing/2014/main" val="1166492433"/>
                    </a:ext>
                  </a:extLst>
                </a:gridCol>
              </a:tblGrid>
              <a:tr h="30428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Universidad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123611"/>
                  </a:ext>
                </a:extLst>
              </a:tr>
              <a:tr h="33951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Rennes School of Business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41602755"/>
                  </a:ext>
                </a:extLst>
              </a:tr>
              <a:tr h="33951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Monash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24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36226280"/>
                  </a:ext>
                </a:extLst>
              </a:tr>
              <a:tr h="33951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Macquarie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53130357"/>
                  </a:ext>
                </a:extLst>
              </a:tr>
              <a:tr h="5047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University of Waterloo, Faculty of Engineering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21234036"/>
                  </a:ext>
                </a:extLst>
              </a:tr>
              <a:tr h="67004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Servicio Aleman de Intercambio Academico (DAAD) 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148929"/>
                  </a:ext>
                </a:extLst>
              </a:tr>
              <a:tr h="30428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Rice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59714006"/>
                  </a:ext>
                </a:extLst>
              </a:tr>
              <a:tr h="50477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Katz School of Science and Health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14341667"/>
                  </a:ext>
                </a:extLst>
              </a:tr>
              <a:tr h="33951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Liverpool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00394025"/>
                  </a:ext>
                </a:extLst>
              </a:tr>
              <a:tr h="30428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EXCELIA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929273357"/>
                  </a:ext>
                </a:extLst>
              </a:tr>
              <a:tr h="33951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Durham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1831162"/>
                  </a:ext>
                </a:extLst>
              </a:tr>
            </a:tbl>
          </a:graphicData>
        </a:graphic>
      </p:graphicFrame>
      <p:sp>
        <p:nvSpPr>
          <p:cNvPr id="2" name="Subtítulo 2">
            <a:extLst>
              <a:ext uri="{FF2B5EF4-FFF2-40B4-BE49-F238E27FC236}">
                <a16:creationId xmlns:a16="http://schemas.microsoft.com/office/drawing/2014/main" id="{43433CED-5CC5-8861-2E4D-3AF424E490CC}"/>
              </a:ext>
            </a:extLst>
          </p:cNvPr>
          <p:cNvSpPr txBox="1">
            <a:spLocks/>
          </p:cNvSpPr>
          <p:nvPr/>
        </p:nvSpPr>
        <p:spPr>
          <a:xfrm>
            <a:off x="7178441" y="6323791"/>
            <a:ext cx="3177296" cy="577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Detalle</a:t>
            </a:r>
            <a:r>
              <a:rPr lang="en-US" sz="2000" dirty="0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completo</a:t>
            </a:r>
            <a:endParaRPr lang="en-US" sz="2000" dirty="0">
              <a:solidFill>
                <a:srgbClr val="FFFFFF"/>
              </a:solidFill>
              <a:latin typeface="Neue Haas Grotesk Display Pro" panose="020D030403050205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3064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21" name="Tabla 20">
            <a:extLst>
              <a:ext uri="{FF2B5EF4-FFF2-40B4-BE49-F238E27FC236}">
                <a16:creationId xmlns:a16="http://schemas.microsoft.com/office/drawing/2014/main" id="{F9683636-D835-FB0B-AA9D-AD414E3C23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6245445"/>
              </p:ext>
            </p:extLst>
          </p:nvPr>
        </p:nvGraphicFramePr>
        <p:xfrm>
          <a:off x="209005" y="1462225"/>
          <a:ext cx="2666182" cy="4537545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702528">
                  <a:extLst>
                    <a:ext uri="{9D8B030D-6E8A-4147-A177-3AD203B41FA5}">
                      <a16:colId xmlns:a16="http://schemas.microsoft.com/office/drawing/2014/main" val="315505266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1416681289"/>
                    </a:ext>
                  </a:extLst>
                </a:gridCol>
                <a:gridCol w="821924">
                  <a:extLst>
                    <a:ext uri="{9D8B030D-6E8A-4147-A177-3AD203B41FA5}">
                      <a16:colId xmlns:a16="http://schemas.microsoft.com/office/drawing/2014/main" val="1511231459"/>
                    </a:ext>
                  </a:extLst>
                </a:gridCol>
                <a:gridCol w="44450">
                  <a:extLst>
                    <a:ext uri="{9D8B030D-6E8A-4147-A177-3AD203B41FA5}">
                      <a16:colId xmlns:a16="http://schemas.microsoft.com/office/drawing/2014/main" val="3185788513"/>
                    </a:ext>
                  </a:extLst>
                </a:gridCol>
              </a:tblGrid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Helvetica Neue" panose="020B0604020202020204" charset="0"/>
                        </a:rPr>
                        <a:t>Visitas</a:t>
                      </a:r>
                      <a:r>
                        <a:rPr lang="en-US" sz="1150" b="1" i="0" u="none" strike="noStrike" dirty="0">
                          <a:solidFill>
                            <a:schemeClr val="bg1"/>
                          </a:solidFill>
                          <a:effectLst/>
                          <a:latin typeface="Helvetica Neue" panose="020B0604020202020204" charset="0"/>
                        </a:rPr>
                        <a:t> Stand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TOP 117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9993030"/>
                  </a:ext>
                </a:extLst>
              </a:tr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AUDI DE MEXICO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2991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839739411"/>
                  </a:ext>
                </a:extLst>
              </a:tr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CEMEX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2306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63443596"/>
                  </a:ext>
                </a:extLst>
              </a:tr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FEMSA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2299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15502069"/>
                  </a:ext>
                </a:extLst>
              </a:tr>
              <a:tr h="675495">
                <a:tc>
                  <a:txBody>
                    <a:bodyPr/>
                    <a:lstStyle/>
                    <a:p>
                      <a:pPr algn="ctr" fontAlgn="t"/>
                      <a:r>
                        <a:rPr lang="es-E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Coca Cola FEMSA y Digital FEMSA</a:t>
                      </a:r>
                      <a:endParaRPr lang="es-E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2260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0275952"/>
                  </a:ext>
                </a:extLst>
              </a:tr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Coca_Cola FEMSA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2231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1200912"/>
                  </a:ext>
                </a:extLst>
              </a:tr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Bayer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2123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12682196"/>
                  </a:ext>
                </a:extLst>
              </a:tr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Deloitte ADMX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2085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62832803"/>
                  </a:ext>
                </a:extLst>
              </a:tr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Ford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2056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02061917"/>
                  </a:ext>
                </a:extLst>
              </a:tr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HEINEKEN MEXICO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2045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33863036"/>
                  </a:ext>
                </a:extLst>
              </a:tr>
              <a:tr h="38269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Cinepolis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1994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77439912"/>
                  </a:ext>
                </a:extLst>
              </a:tr>
            </a:tbl>
          </a:graphicData>
        </a:graphic>
      </p:graphicFrame>
      <p:graphicFrame>
        <p:nvGraphicFramePr>
          <p:cNvPr id="16" name="Tabla 15">
            <a:extLst>
              <a:ext uri="{FF2B5EF4-FFF2-40B4-BE49-F238E27FC236}">
                <a16:creationId xmlns:a16="http://schemas.microsoft.com/office/drawing/2014/main" id="{0B0DCB77-A9F2-225A-4AA4-D381A4AB54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399579"/>
              </p:ext>
            </p:extLst>
          </p:nvPr>
        </p:nvGraphicFramePr>
        <p:xfrm>
          <a:off x="3155354" y="1462226"/>
          <a:ext cx="2666182" cy="4537540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797668">
                  <a:extLst>
                    <a:ext uri="{9D8B030D-6E8A-4147-A177-3AD203B41FA5}">
                      <a16:colId xmlns:a16="http://schemas.microsoft.com/office/drawing/2014/main" val="3155052661"/>
                    </a:ext>
                  </a:extLst>
                </a:gridCol>
                <a:gridCol w="1002140">
                  <a:extLst>
                    <a:ext uri="{9D8B030D-6E8A-4147-A177-3AD203B41FA5}">
                      <a16:colId xmlns:a16="http://schemas.microsoft.com/office/drawing/2014/main" val="1416681289"/>
                    </a:ext>
                  </a:extLst>
                </a:gridCol>
                <a:gridCol w="821924">
                  <a:extLst>
                    <a:ext uri="{9D8B030D-6E8A-4147-A177-3AD203B41FA5}">
                      <a16:colId xmlns:a16="http://schemas.microsoft.com/office/drawing/2014/main" val="1511231459"/>
                    </a:ext>
                  </a:extLst>
                </a:gridCol>
                <a:gridCol w="44450">
                  <a:extLst>
                    <a:ext uri="{9D8B030D-6E8A-4147-A177-3AD203B41FA5}">
                      <a16:colId xmlns:a16="http://schemas.microsoft.com/office/drawing/2014/main" val="3185788513"/>
                    </a:ext>
                  </a:extLst>
                </a:gridCol>
              </a:tblGrid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Helvetica Neue" panose="020B0604020202020204" charset="0"/>
                        </a:rPr>
                        <a:t>Visitas</a:t>
                      </a:r>
                      <a:r>
                        <a:rPr lang="en-US" sz="1150" b="1" i="0" u="none" strike="noStrike" dirty="0">
                          <a:solidFill>
                            <a:schemeClr val="bg1"/>
                          </a:solidFill>
                          <a:effectLst/>
                          <a:latin typeface="Helvetica Neue" panose="020B0604020202020204" charset="0"/>
                        </a:rPr>
                        <a:t> Stand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TOP 117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9993030"/>
                  </a:ext>
                </a:extLst>
              </a:tr>
              <a:tr h="73253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Nestle Servicios </a:t>
                      </a:r>
                      <a:r>
                        <a:rPr lang="en-US" sz="115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Corporativos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1993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839739411"/>
                  </a:ext>
                </a:extLst>
              </a:tr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Bosch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1989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63443596"/>
                  </a:ext>
                </a:extLst>
              </a:tr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AIESEC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1988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15502069"/>
                  </a:ext>
                </a:extLst>
              </a:tr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PEPSICO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1976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0275952"/>
                  </a:ext>
                </a:extLst>
              </a:tr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ALCON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1911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1200912"/>
                  </a:ext>
                </a:extLst>
              </a:tr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Abitat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1896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12682196"/>
                  </a:ext>
                </a:extLst>
              </a:tr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BBVA MEXICO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1884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62832803"/>
                  </a:ext>
                </a:extLst>
              </a:tr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Hershey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1881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02061917"/>
                  </a:ext>
                </a:extLst>
              </a:tr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PROCTER  GAMBLE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1822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33863036"/>
                  </a:ext>
                </a:extLst>
              </a:tr>
              <a:tr h="38050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Alten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1787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77439912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2CD144ED-F279-49DE-E6B4-821C5A86C7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558235"/>
              </p:ext>
            </p:extLst>
          </p:nvPr>
        </p:nvGraphicFramePr>
        <p:xfrm>
          <a:off x="6161778" y="1462227"/>
          <a:ext cx="2666182" cy="4553557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872068">
                  <a:extLst>
                    <a:ext uri="{9D8B030D-6E8A-4147-A177-3AD203B41FA5}">
                      <a16:colId xmlns:a16="http://schemas.microsoft.com/office/drawing/2014/main" val="3155052661"/>
                    </a:ext>
                  </a:extLst>
                </a:gridCol>
                <a:gridCol w="927740">
                  <a:extLst>
                    <a:ext uri="{9D8B030D-6E8A-4147-A177-3AD203B41FA5}">
                      <a16:colId xmlns:a16="http://schemas.microsoft.com/office/drawing/2014/main" val="1416681289"/>
                    </a:ext>
                  </a:extLst>
                </a:gridCol>
                <a:gridCol w="821924">
                  <a:extLst>
                    <a:ext uri="{9D8B030D-6E8A-4147-A177-3AD203B41FA5}">
                      <a16:colId xmlns:a16="http://schemas.microsoft.com/office/drawing/2014/main" val="1511231459"/>
                    </a:ext>
                  </a:extLst>
                </a:gridCol>
                <a:gridCol w="44450">
                  <a:extLst>
                    <a:ext uri="{9D8B030D-6E8A-4147-A177-3AD203B41FA5}">
                      <a16:colId xmlns:a16="http://schemas.microsoft.com/office/drawing/2014/main" val="3185788513"/>
                    </a:ext>
                  </a:extLst>
                </a:gridCol>
              </a:tblGrid>
              <a:tr h="3754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Visitas</a:t>
                      </a:r>
                      <a:r>
                        <a:rPr lang="en-U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Stands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TOP 117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9993030"/>
                  </a:ext>
                </a:extLst>
              </a:tr>
              <a:tr h="3754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Arca Continental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1748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839739411"/>
                  </a:ext>
                </a:extLst>
              </a:tr>
              <a:tr h="3754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AMI Automation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1731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63443596"/>
                  </a:ext>
                </a:extLst>
              </a:tr>
              <a:tr h="3754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Grupo Modelo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1705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15502069"/>
                  </a:ext>
                </a:extLst>
              </a:tr>
              <a:tr h="3754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Kia Motors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1687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0275952"/>
                  </a:ext>
                </a:extLst>
              </a:tr>
              <a:tr h="51928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ACTUALIZE CONSULTING, LLC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1660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1200912"/>
                  </a:ext>
                </a:extLst>
              </a:tr>
              <a:tr h="3754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Caffenio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1659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12682196"/>
                  </a:ext>
                </a:extLst>
              </a:tr>
              <a:tr h="3754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Boehringer </a:t>
                      </a:r>
                      <a:r>
                        <a:rPr lang="en-US" sz="115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ingelheim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1649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62832803"/>
                  </a:ext>
                </a:extLst>
              </a:tr>
              <a:tr h="43531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DiDi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1619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02061917"/>
                  </a:ext>
                </a:extLst>
              </a:tr>
              <a:tr h="43531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SIEMENS 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1601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33863036"/>
                  </a:ext>
                </a:extLst>
              </a:tr>
              <a:tr h="519286">
                <a:tc>
                  <a:txBody>
                    <a:bodyPr/>
                    <a:lstStyle/>
                    <a:p>
                      <a:pPr algn="ctr" fontAlgn="t"/>
                      <a:r>
                        <a:rPr lang="es-E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Carrier </a:t>
                      </a:r>
                      <a:r>
                        <a:rPr lang="es-ES" sz="115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Mexico</a:t>
                      </a:r>
                      <a:endParaRPr lang="es-E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1570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77439912"/>
                  </a:ext>
                </a:extLst>
              </a:tr>
            </a:tbl>
          </a:graphicData>
        </a:graphic>
      </p:graphicFrame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53AEA957-723E-96A4-711B-D14F40F8DC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55614"/>
              </p:ext>
            </p:extLst>
          </p:nvPr>
        </p:nvGraphicFramePr>
        <p:xfrm>
          <a:off x="9242603" y="1463259"/>
          <a:ext cx="2666182" cy="4536507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914271">
                  <a:extLst>
                    <a:ext uri="{9D8B030D-6E8A-4147-A177-3AD203B41FA5}">
                      <a16:colId xmlns:a16="http://schemas.microsoft.com/office/drawing/2014/main" val="3155052661"/>
                    </a:ext>
                  </a:extLst>
                </a:gridCol>
                <a:gridCol w="1051900">
                  <a:extLst>
                    <a:ext uri="{9D8B030D-6E8A-4147-A177-3AD203B41FA5}">
                      <a16:colId xmlns:a16="http://schemas.microsoft.com/office/drawing/2014/main" val="1416681289"/>
                    </a:ext>
                  </a:extLst>
                </a:gridCol>
                <a:gridCol w="655561">
                  <a:extLst>
                    <a:ext uri="{9D8B030D-6E8A-4147-A177-3AD203B41FA5}">
                      <a16:colId xmlns:a16="http://schemas.microsoft.com/office/drawing/2014/main" val="1511231459"/>
                    </a:ext>
                  </a:extLst>
                </a:gridCol>
                <a:gridCol w="44450">
                  <a:extLst>
                    <a:ext uri="{9D8B030D-6E8A-4147-A177-3AD203B41FA5}">
                      <a16:colId xmlns:a16="http://schemas.microsoft.com/office/drawing/2014/main" val="3185788513"/>
                    </a:ext>
                  </a:extLst>
                </a:gridCol>
              </a:tblGrid>
              <a:tr h="34476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Helvetica Neue" panose="020B0604020202020204" charset="0"/>
                        </a:rPr>
                        <a:t>Visitas</a:t>
                      </a:r>
                      <a:r>
                        <a:rPr lang="en-US" sz="1150" b="1" i="0" u="none" strike="noStrike" dirty="0">
                          <a:solidFill>
                            <a:schemeClr val="bg1"/>
                          </a:solidFill>
                          <a:effectLst/>
                          <a:latin typeface="Helvetica Neue" panose="020B0604020202020204" charset="0"/>
                        </a:rPr>
                        <a:t> Stands</a:t>
                      </a: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TOP 117</a:t>
                      </a:r>
                      <a:endParaRPr lang="en-US" sz="115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9993030"/>
                  </a:ext>
                </a:extLst>
              </a:tr>
              <a:tr h="39971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Cia de </a:t>
                      </a:r>
                      <a:r>
                        <a:rPr lang="en-US" sz="115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Talentos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1524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839739411"/>
                  </a:ext>
                </a:extLst>
              </a:tr>
              <a:tr h="34476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Bond App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1502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63443596"/>
                  </a:ext>
                </a:extLst>
              </a:tr>
              <a:tr h="36432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UNILEVER de Mexico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1501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15502069"/>
                  </a:ext>
                </a:extLst>
              </a:tr>
              <a:tr h="34476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Banorte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1480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0275952"/>
                  </a:ext>
                </a:extLst>
              </a:tr>
              <a:tr h="39971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Viva aerobus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1478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891200912"/>
                  </a:ext>
                </a:extLst>
              </a:tr>
              <a:tr h="34476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Ami Energy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1474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12682196"/>
                  </a:ext>
                </a:extLst>
              </a:tr>
              <a:tr h="71900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NISSAN MOTOR CORPORATION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1470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SÍ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62832803"/>
                  </a:ext>
                </a:extLst>
              </a:tr>
              <a:tr h="39971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Beiersdorf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1448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02061917"/>
                  </a:ext>
                </a:extLst>
              </a:tr>
              <a:tr h="34476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Baxter Mexico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1440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733863036"/>
                  </a:ext>
                </a:extLst>
              </a:tr>
              <a:tr h="53022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Caterpillar Mexico 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1437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77439912"/>
                  </a:ext>
                </a:extLst>
              </a:tr>
            </a:tbl>
          </a:graphicData>
        </a:graphic>
      </p:graphicFrame>
      <p:sp>
        <p:nvSpPr>
          <p:cNvPr id="2" name="object 2">
            <a:extLst>
              <a:ext uri="{FF2B5EF4-FFF2-40B4-BE49-F238E27FC236}">
                <a16:creationId xmlns:a16="http://schemas.microsoft.com/office/drawing/2014/main" id="{5672E633-C021-3777-21CF-239C070C0FF5}"/>
              </a:ext>
            </a:extLst>
          </p:cNvPr>
          <p:cNvSpPr txBox="1">
            <a:spLocks/>
          </p:cNvSpPr>
          <p:nvPr/>
        </p:nvSpPr>
        <p:spPr>
          <a:xfrm>
            <a:off x="5370743" y="338187"/>
            <a:ext cx="10715072" cy="784830"/>
          </a:xfrm>
          <a:prstGeom prst="rect">
            <a:avLst/>
          </a:prstGeom>
        </p:spPr>
        <p:txBody>
          <a:bodyPr vert="horz" wrap="square" lIns="0" tIns="15240" rIns="0" bIns="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2965"/>
              </a:lnSpc>
              <a:spcBef>
                <a:spcPts val="120"/>
              </a:spcBef>
            </a:pPr>
            <a:r>
              <a:rPr lang="es-ES" sz="2800" dirty="0">
                <a:solidFill>
                  <a:schemeClr val="bg1"/>
                </a:solidFill>
                <a:latin typeface="Neue Haas Grotesk Text Pro"/>
              </a:rPr>
              <a:t>Total visitas stands empresas: </a:t>
            </a:r>
            <a:r>
              <a:rPr lang="es-ES" sz="2800" b="1" dirty="0">
                <a:solidFill>
                  <a:srgbClr val="00B0F0"/>
                </a:solidFill>
                <a:latin typeface="Neue Haas Grotesk Text Pro"/>
                <a:cs typeface="Calibri"/>
              </a:rPr>
              <a:t>259,261</a:t>
            </a:r>
            <a:br>
              <a:rPr lang="es-ES" sz="2800" b="1" dirty="0"/>
            </a:br>
            <a:r>
              <a:rPr lang="es-ES" sz="2800" dirty="0">
                <a:solidFill>
                  <a:schemeClr val="bg1"/>
                </a:solidFill>
                <a:latin typeface="Calibri"/>
                <a:cs typeface="Calibri"/>
              </a:rPr>
              <a:t>Top 40 Visitas </a:t>
            </a:r>
            <a:r>
              <a:rPr lang="es-ES" sz="2800" dirty="0" err="1">
                <a:solidFill>
                  <a:schemeClr val="bg1"/>
                </a:solidFill>
                <a:latin typeface="Calibri"/>
                <a:cs typeface="Calibri"/>
              </a:rPr>
              <a:t>EmpleaTec</a:t>
            </a:r>
            <a:endParaRPr lang="es-ES" sz="28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96C83B-CC6A-8800-8E9A-75CA2DEF815F}"/>
              </a:ext>
            </a:extLst>
          </p:cNvPr>
          <p:cNvSpPr txBox="1">
            <a:spLocks/>
          </p:cNvSpPr>
          <p:nvPr/>
        </p:nvSpPr>
        <p:spPr>
          <a:xfrm>
            <a:off x="7178441" y="6323791"/>
            <a:ext cx="3177296" cy="577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Detalle</a:t>
            </a:r>
            <a:r>
              <a:rPr lang="en-US" sz="2000" dirty="0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completo</a:t>
            </a:r>
            <a:endParaRPr lang="en-US" sz="2000" dirty="0">
              <a:solidFill>
                <a:srgbClr val="FFFFFF"/>
              </a:solidFill>
              <a:latin typeface="Neue Haas Grotesk Display Pro" panose="020D030403050205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84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B5B0DB6E-7A42-DEAC-B73F-903FF862F9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842393"/>
              </p:ext>
            </p:extLst>
          </p:nvPr>
        </p:nvGraphicFramePr>
        <p:xfrm>
          <a:off x="216836" y="1430507"/>
          <a:ext cx="2359056" cy="4572065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1132131">
                  <a:extLst>
                    <a:ext uri="{9D8B030D-6E8A-4147-A177-3AD203B41FA5}">
                      <a16:colId xmlns:a16="http://schemas.microsoft.com/office/drawing/2014/main" val="374514223"/>
                    </a:ext>
                  </a:extLst>
                </a:gridCol>
                <a:gridCol w="1226925">
                  <a:extLst>
                    <a:ext uri="{9D8B030D-6E8A-4147-A177-3AD203B41FA5}">
                      <a16:colId xmlns:a16="http://schemas.microsoft.com/office/drawing/2014/main" val="1166492433"/>
                    </a:ext>
                  </a:extLst>
                </a:gridCol>
              </a:tblGrid>
              <a:tr h="403676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Universidad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i="0" u="none" strike="noStrike" dirty="0">
                          <a:solidFill>
                            <a:schemeClr val="bg1"/>
                          </a:solidFill>
                          <a:effectLst/>
                          <a:latin typeface="Aptos Narrow"/>
                        </a:rPr>
                        <a:t>Visitas Stands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123611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University of Sydney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313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41602755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Yale School of Managment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249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36226280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Bocconi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53130357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Rice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192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21234036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Tec de Monterrey  </a:t>
                      </a:r>
                      <a:r>
                        <a:rPr lang="en-US" sz="115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Posgrados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189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148929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Universite de Montreal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59714006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Macquarie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14341667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Waterloo, Faculty of Engineering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00394025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EGADE Business School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182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929273357"/>
                  </a:ext>
                </a:extLst>
              </a:tr>
              <a:tr h="40367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EDEM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162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1831162"/>
                  </a:ext>
                </a:extLst>
              </a:tr>
            </a:tbl>
          </a:graphicData>
        </a:graphic>
      </p:graphicFrame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9F010927-8567-C3F6-005E-92737DE9F4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612522"/>
              </p:ext>
            </p:extLst>
          </p:nvPr>
        </p:nvGraphicFramePr>
        <p:xfrm>
          <a:off x="2970909" y="1447897"/>
          <a:ext cx="2501423" cy="4572066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1200454">
                  <a:extLst>
                    <a:ext uri="{9D8B030D-6E8A-4147-A177-3AD203B41FA5}">
                      <a16:colId xmlns:a16="http://schemas.microsoft.com/office/drawing/2014/main" val="374514223"/>
                    </a:ext>
                  </a:extLst>
                </a:gridCol>
                <a:gridCol w="1300969">
                  <a:extLst>
                    <a:ext uri="{9D8B030D-6E8A-4147-A177-3AD203B41FA5}">
                      <a16:colId xmlns:a16="http://schemas.microsoft.com/office/drawing/2014/main" val="1166492433"/>
                    </a:ext>
                  </a:extLst>
                </a:gridCol>
              </a:tblGrid>
              <a:tr h="239711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Universidad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i="0" u="none" strike="noStrike" dirty="0">
                          <a:solidFill>
                            <a:schemeClr val="bg1"/>
                          </a:solidFill>
                          <a:effectLst/>
                          <a:latin typeface="Aptos Narrow"/>
                        </a:rPr>
                        <a:t>Visitas Stands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123611"/>
                  </a:ext>
                </a:extLst>
              </a:tr>
              <a:tr h="23971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Monash University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160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41602755"/>
                  </a:ext>
                </a:extLst>
              </a:tr>
              <a:tr h="3692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Oxford Brookes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36226280"/>
                  </a:ext>
                </a:extLst>
              </a:tr>
              <a:tr h="728775">
                <a:tc>
                  <a:txBody>
                    <a:bodyPr/>
                    <a:lstStyle/>
                    <a:p>
                      <a:pPr algn="ctr" fontAlgn="t"/>
                      <a:r>
                        <a:rPr lang="de-DE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Universität Stuttgart (University of Stuttgart)</a:t>
                      </a:r>
                      <a:endParaRPr lang="de-DE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53130357"/>
                  </a:ext>
                </a:extLst>
              </a:tr>
              <a:tr h="54902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Servicio Aleman de Intercambio Academico (DAAD) 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21234036"/>
                  </a:ext>
                </a:extLst>
              </a:tr>
              <a:tr h="3692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EAE Business School Barcelona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141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148929"/>
                  </a:ext>
                </a:extLst>
              </a:tr>
              <a:tr h="23971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Miami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59714006"/>
                  </a:ext>
                </a:extLst>
              </a:tr>
              <a:tr h="3692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KTH Royal Institute of Technology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137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14341667"/>
                  </a:ext>
                </a:extLst>
              </a:tr>
              <a:tr h="3692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Alberta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133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00394025"/>
                  </a:ext>
                </a:extLst>
              </a:tr>
              <a:tr h="7287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McMaster University, DeGroote School of Business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129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929273357"/>
                  </a:ext>
                </a:extLst>
              </a:tr>
              <a:tr h="36927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Universidad de Burgos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128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1831162"/>
                  </a:ext>
                </a:extLst>
              </a:tr>
            </a:tbl>
          </a:graphicData>
        </a:graphic>
      </p:graphicFrame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833104B5-240A-2638-D662-558F7436FF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18670"/>
              </p:ext>
            </p:extLst>
          </p:nvPr>
        </p:nvGraphicFramePr>
        <p:xfrm>
          <a:off x="5999979" y="1447897"/>
          <a:ext cx="2623515" cy="4554671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1259047">
                  <a:extLst>
                    <a:ext uri="{9D8B030D-6E8A-4147-A177-3AD203B41FA5}">
                      <a16:colId xmlns:a16="http://schemas.microsoft.com/office/drawing/2014/main" val="374514223"/>
                    </a:ext>
                  </a:extLst>
                </a:gridCol>
                <a:gridCol w="1364468">
                  <a:extLst>
                    <a:ext uri="{9D8B030D-6E8A-4147-A177-3AD203B41FA5}">
                      <a16:colId xmlns:a16="http://schemas.microsoft.com/office/drawing/2014/main" val="1166492433"/>
                    </a:ext>
                  </a:extLst>
                </a:gridCol>
              </a:tblGrid>
              <a:tr h="414061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Universidad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i="0" u="none" strike="noStrike" dirty="0">
                          <a:solidFill>
                            <a:schemeClr val="bg1"/>
                          </a:solidFill>
                          <a:effectLst/>
                          <a:latin typeface="Aptos Narrow"/>
                        </a:rPr>
                        <a:t>Visitas Stands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123611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CALDO Consortium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123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41602755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Aalen University of Appliend Science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120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36226280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Liverpool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117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53130357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Ottawa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111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21234036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Griffith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148929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RWTH International Academy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59714006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Jönköping University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14341667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Trinity College Dublin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104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00394025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IESE BUSINESS SCHOOL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101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929273357"/>
                  </a:ext>
                </a:extLst>
              </a:tr>
              <a:tr h="4140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Campus France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98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1831162"/>
                  </a:ext>
                </a:extLst>
              </a:tr>
            </a:tbl>
          </a:graphicData>
        </a:graphic>
      </p:graphicFrame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25B9D3D0-6ABD-F454-24A5-F7693623C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1146295"/>
              </p:ext>
            </p:extLst>
          </p:nvPr>
        </p:nvGraphicFramePr>
        <p:xfrm>
          <a:off x="9207230" y="1447897"/>
          <a:ext cx="2623515" cy="4554669"/>
        </p:xfrm>
        <a:graphic>
          <a:graphicData uri="http://schemas.openxmlformats.org/drawingml/2006/table">
            <a:tbl>
              <a:tblPr bandRow="1">
                <a:tableStyleId>{D113A9D2-9D6B-4929-AA2D-F23B5EE8CBE7}</a:tableStyleId>
              </a:tblPr>
              <a:tblGrid>
                <a:gridCol w="1259047">
                  <a:extLst>
                    <a:ext uri="{9D8B030D-6E8A-4147-A177-3AD203B41FA5}">
                      <a16:colId xmlns:a16="http://schemas.microsoft.com/office/drawing/2014/main" val="374514223"/>
                    </a:ext>
                  </a:extLst>
                </a:gridCol>
                <a:gridCol w="1364468">
                  <a:extLst>
                    <a:ext uri="{9D8B030D-6E8A-4147-A177-3AD203B41FA5}">
                      <a16:colId xmlns:a16="http://schemas.microsoft.com/office/drawing/2014/main" val="1166492433"/>
                    </a:ext>
                  </a:extLst>
                </a:gridCol>
              </a:tblGrid>
              <a:tr h="196195"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Universidad</a:t>
                      </a:r>
                      <a:endParaRPr lang="es-ES" sz="1150" b="1" i="0" u="none" strike="noStrike" dirty="0">
                        <a:solidFill>
                          <a:schemeClr val="bg1"/>
                        </a:solidFill>
                        <a:effectLst/>
                        <a:latin typeface="Aptos Narrow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50" b="1" i="0" u="none" strike="noStrike" dirty="0">
                          <a:solidFill>
                            <a:schemeClr val="bg1"/>
                          </a:solidFill>
                          <a:effectLst/>
                          <a:latin typeface="Aptos Narrow"/>
                        </a:rPr>
                        <a:t>Visitas Stands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7123611"/>
                  </a:ext>
                </a:extLst>
              </a:tr>
              <a:tr h="54284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MCI The Entrepreneurial School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96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41602755"/>
                  </a:ext>
                </a:extLst>
              </a:tr>
              <a:tr h="54284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Prague University of Economics and Business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96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36226280"/>
                  </a:ext>
                </a:extLst>
              </a:tr>
              <a:tr h="3651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Mondragon Unibertsitatea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95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53130357"/>
                  </a:ext>
                </a:extLst>
              </a:tr>
              <a:tr h="3651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University of Saskatchewan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85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21234036"/>
                  </a:ext>
                </a:extLst>
              </a:tr>
              <a:tr h="42022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Rochester Institute of Technology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85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148929"/>
                  </a:ext>
                </a:extLst>
              </a:tr>
              <a:tr h="42022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Katz School of Science and Health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85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59714006"/>
                  </a:ext>
                </a:extLst>
              </a:tr>
              <a:tr h="42022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Ansbach University of Applied Sciences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83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14341667"/>
                  </a:ext>
                </a:extLst>
              </a:tr>
              <a:tr h="72056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Southern Methodist University Lyle School of Engineering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83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00394025"/>
                  </a:ext>
                </a:extLst>
              </a:tr>
              <a:tr h="19619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University of York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82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929273357"/>
                  </a:ext>
                </a:extLst>
              </a:tr>
              <a:tr h="36511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>
                          <a:solidFill>
                            <a:schemeClr val="bg1"/>
                          </a:solidFill>
                          <a:effectLst/>
                        </a:rPr>
                        <a:t>Knauss School of Business</a:t>
                      </a:r>
                      <a:endParaRPr lang="en-US" sz="1150" b="0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5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79</a:t>
                      </a:r>
                      <a:endParaRPr lang="en-US" sz="1150" b="0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21831162"/>
                  </a:ext>
                </a:extLst>
              </a:tr>
            </a:tbl>
          </a:graphicData>
        </a:graphic>
      </p:graphicFrame>
      <p:sp>
        <p:nvSpPr>
          <p:cNvPr id="4" name="object 2">
            <a:extLst>
              <a:ext uri="{FF2B5EF4-FFF2-40B4-BE49-F238E27FC236}">
                <a16:creationId xmlns:a16="http://schemas.microsoft.com/office/drawing/2014/main" id="{2909DD0B-F6FB-5A3E-B389-D58D1F1CDEC8}"/>
              </a:ext>
            </a:extLst>
          </p:cNvPr>
          <p:cNvSpPr txBox="1">
            <a:spLocks/>
          </p:cNvSpPr>
          <p:nvPr/>
        </p:nvSpPr>
        <p:spPr>
          <a:xfrm>
            <a:off x="5656724" y="384886"/>
            <a:ext cx="10715072" cy="784830"/>
          </a:xfrm>
          <a:prstGeom prst="rect">
            <a:avLst/>
          </a:prstGeom>
        </p:spPr>
        <p:txBody>
          <a:bodyPr vert="horz" wrap="square" lIns="0" tIns="1524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ts val="2965"/>
              </a:lnSpc>
              <a:spcBef>
                <a:spcPts val="120"/>
              </a:spcBef>
            </a:pPr>
            <a:r>
              <a:rPr lang="es-ES" sz="2800" dirty="0">
                <a:solidFill>
                  <a:schemeClr val="bg1"/>
                </a:solidFill>
                <a:latin typeface="Neue Haas Grotesk Text Pro"/>
              </a:rPr>
              <a:t>Total visitas stands posgrados:</a:t>
            </a:r>
            <a:r>
              <a:rPr lang="es-ES" sz="2800" dirty="0">
                <a:solidFill>
                  <a:srgbClr val="00B0F0"/>
                </a:solidFill>
                <a:latin typeface="Neue Haas Grotesk Text Pro"/>
              </a:rPr>
              <a:t> </a:t>
            </a:r>
            <a:r>
              <a:rPr lang="es-ES" sz="2800" b="1" dirty="0">
                <a:solidFill>
                  <a:srgbClr val="00B0F0"/>
                </a:solidFill>
                <a:latin typeface="Neue Haas Grotesk Text Pro"/>
              </a:rPr>
              <a:t>7,935  </a:t>
            </a:r>
            <a:br>
              <a:rPr lang="es-ES" sz="2800" dirty="0"/>
            </a:br>
            <a:r>
              <a:rPr lang="es-ES" sz="2800" dirty="0">
                <a:solidFill>
                  <a:schemeClr val="bg1"/>
                </a:solidFill>
                <a:latin typeface="Calibri"/>
                <a:cs typeface="Calibri"/>
              </a:rPr>
              <a:t>Top 40 Visitas </a:t>
            </a:r>
            <a:r>
              <a:rPr lang="es-ES" sz="2800" dirty="0" err="1">
                <a:solidFill>
                  <a:schemeClr val="bg1"/>
                </a:solidFill>
                <a:latin typeface="Calibri"/>
                <a:cs typeface="Calibri"/>
              </a:rPr>
              <a:t>EmpleaTec</a:t>
            </a:r>
            <a:endParaRPr lang="es-ES" sz="28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A373636D-AF5E-2B07-EB2D-ACC49DD0A1E7}"/>
              </a:ext>
            </a:extLst>
          </p:cNvPr>
          <p:cNvSpPr txBox="1">
            <a:spLocks/>
          </p:cNvSpPr>
          <p:nvPr/>
        </p:nvSpPr>
        <p:spPr>
          <a:xfrm>
            <a:off x="7178441" y="6323791"/>
            <a:ext cx="3177296" cy="577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Detalle</a:t>
            </a:r>
            <a:r>
              <a:rPr lang="en-US" sz="2000" dirty="0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completo</a:t>
            </a:r>
            <a:endParaRPr lang="en-US" sz="2000" dirty="0">
              <a:solidFill>
                <a:srgbClr val="FFFFFF"/>
              </a:solidFill>
              <a:latin typeface="Neue Haas Grotesk Display Pro" panose="020D030403050205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255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1896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10E0593A-B5CF-40A3-56A7-8A4D0BFD46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6004686"/>
              </p:ext>
            </p:extLst>
          </p:nvPr>
        </p:nvGraphicFramePr>
        <p:xfrm>
          <a:off x="241160" y="2029767"/>
          <a:ext cx="11774989" cy="3245915"/>
        </p:xfrm>
        <a:graphic>
          <a:graphicData uri="http://schemas.openxmlformats.org/drawingml/2006/table">
            <a:tbl>
              <a:tblPr>
                <a:tableStyleId>{D03447BB-5D67-496B-8E87-E561075AD55C}</a:tableStyleId>
              </a:tblPr>
              <a:tblGrid>
                <a:gridCol w="881584">
                  <a:extLst>
                    <a:ext uri="{9D8B030D-6E8A-4147-A177-3AD203B41FA5}">
                      <a16:colId xmlns:a16="http://schemas.microsoft.com/office/drawing/2014/main" val="1233921118"/>
                    </a:ext>
                  </a:extLst>
                </a:gridCol>
                <a:gridCol w="683273">
                  <a:extLst>
                    <a:ext uri="{9D8B030D-6E8A-4147-A177-3AD203B41FA5}">
                      <a16:colId xmlns:a16="http://schemas.microsoft.com/office/drawing/2014/main" val="3817286039"/>
                    </a:ext>
                  </a:extLst>
                </a:gridCol>
                <a:gridCol w="783244">
                  <a:extLst>
                    <a:ext uri="{9D8B030D-6E8A-4147-A177-3AD203B41FA5}">
                      <a16:colId xmlns:a16="http://schemas.microsoft.com/office/drawing/2014/main" val="3211823172"/>
                    </a:ext>
                  </a:extLst>
                </a:gridCol>
                <a:gridCol w="1132906">
                  <a:extLst>
                    <a:ext uri="{9D8B030D-6E8A-4147-A177-3AD203B41FA5}">
                      <a16:colId xmlns:a16="http://schemas.microsoft.com/office/drawing/2014/main" val="4213334584"/>
                    </a:ext>
                  </a:extLst>
                </a:gridCol>
                <a:gridCol w="1104933">
                  <a:extLst>
                    <a:ext uri="{9D8B030D-6E8A-4147-A177-3AD203B41FA5}">
                      <a16:colId xmlns:a16="http://schemas.microsoft.com/office/drawing/2014/main" val="328440178"/>
                    </a:ext>
                  </a:extLst>
                </a:gridCol>
                <a:gridCol w="1258785">
                  <a:extLst>
                    <a:ext uri="{9D8B030D-6E8A-4147-A177-3AD203B41FA5}">
                      <a16:colId xmlns:a16="http://schemas.microsoft.com/office/drawing/2014/main" val="711758887"/>
                    </a:ext>
                  </a:extLst>
                </a:gridCol>
                <a:gridCol w="1283188">
                  <a:extLst>
                    <a:ext uri="{9D8B030D-6E8A-4147-A177-3AD203B41FA5}">
                      <a16:colId xmlns:a16="http://schemas.microsoft.com/office/drawing/2014/main" val="2688205752"/>
                    </a:ext>
                  </a:extLst>
                </a:gridCol>
                <a:gridCol w="1183311">
                  <a:extLst>
                    <a:ext uri="{9D8B030D-6E8A-4147-A177-3AD203B41FA5}">
                      <a16:colId xmlns:a16="http://schemas.microsoft.com/office/drawing/2014/main" val="1200262107"/>
                    </a:ext>
                  </a:extLst>
                </a:gridCol>
                <a:gridCol w="1225926">
                  <a:extLst>
                    <a:ext uri="{9D8B030D-6E8A-4147-A177-3AD203B41FA5}">
                      <a16:colId xmlns:a16="http://schemas.microsoft.com/office/drawing/2014/main" val="280740061"/>
                    </a:ext>
                  </a:extLst>
                </a:gridCol>
                <a:gridCol w="881148">
                  <a:extLst>
                    <a:ext uri="{9D8B030D-6E8A-4147-A177-3AD203B41FA5}">
                      <a16:colId xmlns:a16="http://schemas.microsoft.com/office/drawing/2014/main" val="1929891182"/>
                    </a:ext>
                  </a:extLst>
                </a:gridCol>
                <a:gridCol w="1356691">
                  <a:extLst>
                    <a:ext uri="{9D8B030D-6E8A-4147-A177-3AD203B41FA5}">
                      <a16:colId xmlns:a16="http://schemas.microsoft.com/office/drawing/2014/main" val="894997811"/>
                    </a:ext>
                  </a:extLst>
                </a:gridCol>
              </a:tblGrid>
              <a:tr h="94454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Edición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Inscritos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Empresas</a:t>
                      </a:r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virtuales</a:t>
                      </a:r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Universidades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Empresas</a:t>
                      </a:r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presenciales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Oportuni</a:t>
                      </a:r>
                      <a:r>
                        <a:rPr lang="en-US" sz="1500" b="1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dad</a:t>
                      </a:r>
                      <a:r>
                        <a:rPr lang="en-US" sz="15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es</a:t>
                      </a:r>
                      <a:r>
                        <a:rPr lang="en-US" sz="15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US" sz="15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laborales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Oportunidades</a:t>
                      </a:r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  <a:p>
                      <a:pPr algn="ctr" fontAlgn="t"/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de </a:t>
                      </a:r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posgrado</a:t>
                      </a:r>
                      <a:endParaRPr lang="en-US" sz="1500" b="1" u="none" strike="noStrike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algn="ctr" fontAlgn="t"/>
                      <a:r>
                        <a:rPr lang="en-US" sz="15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En </a:t>
                      </a:r>
                      <a:r>
                        <a:rPr lang="en-US" sz="15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el</a:t>
                      </a:r>
                      <a:r>
                        <a:rPr lang="en-US" sz="15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US" sz="15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extranjero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empresas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Postulaciones</a:t>
                      </a:r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 </a:t>
                      </a:r>
                    </a:p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posgrados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Visitas</a:t>
                      </a:r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stands </a:t>
                      </a:r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empresas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Visitas</a:t>
                      </a:r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stands </a:t>
                      </a:r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universidades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426646"/>
                  </a:ext>
                </a:extLst>
              </a:tr>
              <a:tr h="74904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2da </a:t>
                      </a:r>
                      <a:r>
                        <a:rPr lang="en-US" sz="16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edición</a:t>
                      </a:r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2023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12,838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170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25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307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4,970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>
                          <a:solidFill>
                            <a:schemeClr val="bg1"/>
                          </a:solidFill>
                          <a:effectLst/>
                        </a:rPr>
                        <a:t>579</a:t>
                      </a:r>
                      <a:endParaRPr lang="en-US" sz="1600" b="1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>
                          <a:solidFill>
                            <a:schemeClr val="bg1"/>
                          </a:solidFill>
                          <a:effectLst/>
                        </a:rPr>
                        <a:t>36,550</a:t>
                      </a:r>
                      <a:endParaRPr lang="en-US" sz="1600" b="1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236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148,145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2,486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177306"/>
                  </a:ext>
                </a:extLst>
              </a:tr>
              <a:tr h="101287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>
                          <a:solidFill>
                            <a:schemeClr val="bg1"/>
                          </a:solidFill>
                          <a:effectLst/>
                        </a:rPr>
                        <a:t>1ra edición 2024</a:t>
                      </a:r>
                      <a:endParaRPr lang="en-US" sz="1600" b="1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>
                          <a:solidFill>
                            <a:schemeClr val="bg1"/>
                          </a:solidFill>
                          <a:effectLst/>
                        </a:rPr>
                        <a:t>11,475</a:t>
                      </a:r>
                      <a:endParaRPr lang="en-US" sz="1600" b="1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>
                          <a:solidFill>
                            <a:schemeClr val="bg1"/>
                          </a:solidFill>
                          <a:effectLst/>
                        </a:rPr>
                        <a:t>248</a:t>
                      </a:r>
                      <a:endParaRPr lang="en-US" sz="1600" b="1" i="0" u="none" strike="noStrike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84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632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5,900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2,800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56,289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1,894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259,261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7,935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198127"/>
                  </a:ext>
                </a:extLst>
              </a:tr>
              <a:tr h="539452"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% </a:t>
                      </a:r>
                      <a:r>
                        <a:rPr lang="en-US" sz="16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variación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-11%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46%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236%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106%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19%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384%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54%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703%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75%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6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219%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Helvetica Neue" panose="020B060402020202020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9B7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259688"/>
                  </a:ext>
                </a:extLst>
              </a:tr>
            </a:tbl>
          </a:graphicData>
        </a:graphic>
      </p:graphicFrame>
      <p:sp>
        <p:nvSpPr>
          <p:cNvPr id="3" name="Google Shape;191;p2">
            <a:extLst>
              <a:ext uri="{FF2B5EF4-FFF2-40B4-BE49-F238E27FC236}">
                <a16:creationId xmlns:a16="http://schemas.microsoft.com/office/drawing/2014/main" id="{B1C99E58-E059-C8ED-8BD7-CA53872EC5F8}"/>
              </a:ext>
            </a:extLst>
          </p:cNvPr>
          <p:cNvSpPr/>
          <p:nvPr/>
        </p:nvSpPr>
        <p:spPr>
          <a:xfrm>
            <a:off x="4842200" y="386812"/>
            <a:ext cx="8099107" cy="99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MX" sz="32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Análisis comparativo mayo 2023-2024</a:t>
            </a:r>
            <a:endParaRPr sz="3200" b="1" i="0" u="none" strike="noStrike" cap="none" dirty="0">
              <a:solidFill>
                <a:srgbClr val="28AD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1560367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379BC7EC-2913-B762-F1AE-F8F71C1C71DB}"/>
              </a:ext>
            </a:extLst>
          </p:cNvPr>
          <p:cNvSpPr txBox="1">
            <a:spLocks/>
          </p:cNvSpPr>
          <p:nvPr/>
        </p:nvSpPr>
        <p:spPr>
          <a:xfrm>
            <a:off x="2958256" y="2238855"/>
            <a:ext cx="5155261" cy="175743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b="1" dirty="0" err="1">
                <a:solidFill>
                  <a:srgbClr val="28ADFF"/>
                </a:solidFill>
                <a:latin typeface="Neue Haas Grotesk Display Pro" panose="020D0304030502050203" pitchFamily="34" charset="0"/>
              </a:rPr>
              <a:t>EmpleaTec</a:t>
            </a:r>
            <a:r>
              <a:rPr lang="en-US" b="1" dirty="0">
                <a:solidFill>
                  <a:srgbClr val="28ADFF"/>
                </a:solidFill>
                <a:latin typeface="Neue Haas Grotesk Display Pro" panose="020D0304030502050203" pitchFamily="3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Neue Haas Grotesk Display Pro" panose="020D0304030502050203" pitchFamily="34" charset="0"/>
              </a:rPr>
              <a:t>Nacional 2024 1ra </a:t>
            </a:r>
            <a:r>
              <a:rPr lang="en-US" b="1" dirty="0" err="1">
                <a:solidFill>
                  <a:schemeClr val="bg1"/>
                </a:solidFill>
                <a:latin typeface="Neue Haas Grotesk Display Pro" panose="020D0304030502050203" pitchFamily="34" charset="0"/>
              </a:rPr>
              <a:t>edición</a:t>
            </a:r>
            <a:r>
              <a:rPr lang="en-US" b="1" dirty="0">
                <a:solidFill>
                  <a:schemeClr val="bg1"/>
                </a:solidFill>
                <a:latin typeface="Neue Haas Grotesk Display Pro" panose="020D0304030502050203" pitchFamily="34" charset="0"/>
              </a:rPr>
              <a:t>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006F1D3-47BF-20BF-DD16-7A21213579BE}"/>
              </a:ext>
            </a:extLst>
          </p:cNvPr>
          <p:cNvSpPr txBox="1">
            <a:spLocks/>
          </p:cNvSpPr>
          <p:nvPr/>
        </p:nvSpPr>
        <p:spPr>
          <a:xfrm>
            <a:off x="3414758" y="3861867"/>
            <a:ext cx="4698759" cy="10508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rgbClr val="FFFFFF"/>
                </a:solidFill>
                <a:latin typeface="Neue Haas Grotesk Display Pro" panose="020D0304030502050203" pitchFamily="34" charset="0"/>
              </a:rPr>
              <a:t>Reporte</a:t>
            </a:r>
            <a:r>
              <a:rPr lang="en-US" dirty="0">
                <a:solidFill>
                  <a:srgbClr val="FFFFFF"/>
                </a:solidFill>
                <a:latin typeface="Neue Haas Grotesk Display Pro" panose="020D0304030502050203" pitchFamily="34" charset="0"/>
              </a:rPr>
              <a:t> final Mayo 2024.</a:t>
            </a: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C7CCD06B-5D94-2E1D-FE73-54C6F00AE68A}"/>
              </a:ext>
            </a:extLst>
          </p:cNvPr>
          <p:cNvSpPr txBox="1">
            <a:spLocks/>
          </p:cNvSpPr>
          <p:nvPr/>
        </p:nvSpPr>
        <p:spPr>
          <a:xfrm>
            <a:off x="381831" y="5400954"/>
            <a:ext cx="3177296" cy="5778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  <a:latin typeface="Neue Haas Grotesk Display Pro" panose="020D0304030502050203" pitchFamily="34" charset="0"/>
                <a:hlinkClick r:id="rId3"/>
              </a:rPr>
              <a:t>Anexo</a:t>
            </a:r>
            <a:endParaRPr lang="en-US" dirty="0">
              <a:solidFill>
                <a:srgbClr val="FFFFFF"/>
              </a:solidFill>
              <a:latin typeface="Neue Haas Grotesk Display Pro" panose="020D030403050205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70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2006F1D3-47BF-20BF-DD16-7A21213579BE}"/>
              </a:ext>
            </a:extLst>
          </p:cNvPr>
          <p:cNvSpPr txBox="1">
            <a:spLocks/>
          </p:cNvSpPr>
          <p:nvPr/>
        </p:nvSpPr>
        <p:spPr>
          <a:xfrm>
            <a:off x="3407471" y="3041781"/>
            <a:ext cx="4698759" cy="10508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5400" b="1" dirty="0">
              <a:solidFill>
                <a:srgbClr val="28ADFF"/>
              </a:solidFill>
              <a:latin typeface="Neue Haas Grotesk Display Pro" panose="020D030403050205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477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Google Shape;192;p2">
            <a:extLst>
              <a:ext uri="{FF2B5EF4-FFF2-40B4-BE49-F238E27FC236}">
                <a16:creationId xmlns:a16="http://schemas.microsoft.com/office/drawing/2014/main" id="{7CF9ACCE-3FFE-DC5D-A4DF-EA30E1AF9ADC}"/>
              </a:ext>
            </a:extLst>
          </p:cNvPr>
          <p:cNvSpPr/>
          <p:nvPr/>
        </p:nvSpPr>
        <p:spPr>
          <a:xfrm>
            <a:off x="8474177" y="1473306"/>
            <a:ext cx="3714775" cy="1718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248</a:t>
            </a:r>
            <a:r>
              <a:rPr lang="en-US" sz="295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95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empresas</a:t>
            </a:r>
            <a:r>
              <a:rPr lang="en-US" sz="295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8</a:t>
            </a:r>
            <a:r>
              <a:rPr lang="en-US" sz="36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r>
              <a:rPr lang="en-US" sz="36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95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universidades</a:t>
            </a:r>
            <a:r>
              <a:rPr lang="en-US" sz="295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dirty="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62B75AD-116E-A067-8A71-507DB0C48A5E}"/>
              </a:ext>
            </a:extLst>
          </p:cNvPr>
          <p:cNvSpPr txBox="1"/>
          <p:nvPr/>
        </p:nvSpPr>
        <p:spPr>
          <a:xfrm>
            <a:off x="487120" y="1473306"/>
            <a:ext cx="7715684" cy="4544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11</a:t>
            </a:r>
            <a:r>
              <a:rPr lang="en-US" sz="28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,475</a:t>
            </a:r>
            <a:r>
              <a:rPr lang="en-US" sz="2800" b="1" i="0" u="none" strike="noStrike" cap="none" dirty="0">
                <a:solidFill>
                  <a:schemeClr val="accent4">
                    <a:lumMod val="40000"/>
                    <a:lumOff val="60000"/>
                  </a:schemeClr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usuarios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inscritos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</a:t>
            </a:r>
            <a:r>
              <a:rPr lang="en-US" sz="28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,900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oportunidades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laborales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 lang="en-US" sz="2800" dirty="0">
              <a:solidFill>
                <a:schemeClr val="bg1"/>
              </a:solidFill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r>
              <a:rPr lang="en-US" sz="28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,800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oportunidades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de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posgrado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el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extranjero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56,289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postulaciones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empresas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1,894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postulaciones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posgrados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259,261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visitas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stands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empresas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7,935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visitas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stands </a:t>
            </a:r>
            <a:r>
              <a:rPr lang="en-US" sz="28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universidades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</a:p>
        </p:txBody>
      </p:sp>
      <p:sp>
        <p:nvSpPr>
          <p:cNvPr id="3" name="Google Shape;191;p2">
            <a:extLst>
              <a:ext uri="{FF2B5EF4-FFF2-40B4-BE49-F238E27FC236}">
                <a16:creationId xmlns:a16="http://schemas.microsoft.com/office/drawing/2014/main" id="{966348C8-2FFB-77E7-B30E-DE882DE34486}"/>
              </a:ext>
            </a:extLst>
          </p:cNvPr>
          <p:cNvSpPr/>
          <p:nvPr/>
        </p:nvSpPr>
        <p:spPr>
          <a:xfrm>
            <a:off x="5988677" y="479387"/>
            <a:ext cx="7526012" cy="99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ES" sz="32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EmpleaTec</a:t>
            </a:r>
            <a:r>
              <a:rPr lang="es-ES" sz="32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virtual</a:t>
            </a:r>
            <a:endParaRPr sz="4000" b="1" i="0" u="none" strike="noStrike" cap="none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612905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3" name="Google Shape;75;p13">
            <a:extLst>
              <a:ext uri="{FF2B5EF4-FFF2-40B4-BE49-F238E27FC236}">
                <a16:creationId xmlns:a16="http://schemas.microsoft.com/office/drawing/2014/main" id="{F0A85988-DCFA-692D-DDC9-814A2A3B9479}"/>
              </a:ext>
            </a:extLst>
          </p:cNvPr>
          <p:cNvSpPr/>
          <p:nvPr/>
        </p:nvSpPr>
        <p:spPr>
          <a:xfrm>
            <a:off x="1577565" y="1759654"/>
            <a:ext cx="3838652" cy="1915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13" tIns="22850" rIns="45713" bIns="22850" anchor="t" anchorCtr="0">
            <a:spAutoFit/>
          </a:bodyPr>
          <a:lstStyle/>
          <a:p>
            <a:pPr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es-MX" sz="27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5,924</a:t>
            </a:r>
            <a:r>
              <a:rPr lang="es-MX" sz="27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MX" sz="25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Estudiantes</a:t>
            </a:r>
            <a:r>
              <a:rPr lang="es-MX" sz="27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es-MX" sz="27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1,605</a:t>
            </a:r>
            <a:r>
              <a:rPr lang="es-MX" sz="27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MX" sz="25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EXATEC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es-MX" sz="27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244</a:t>
            </a:r>
            <a:r>
              <a:rPr lang="es-MX" sz="27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MX" sz="25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Docente o colaborador</a:t>
            </a:r>
            <a:endParaRPr sz="25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" name="Google Shape;79;p13">
            <a:extLst>
              <a:ext uri="{FF2B5EF4-FFF2-40B4-BE49-F238E27FC236}">
                <a16:creationId xmlns:a16="http://schemas.microsoft.com/office/drawing/2014/main" id="{71E7A9F5-66FD-B537-AFAB-701506C25048}"/>
              </a:ext>
            </a:extLst>
          </p:cNvPr>
          <p:cNvSpPr/>
          <p:nvPr/>
        </p:nvSpPr>
        <p:spPr>
          <a:xfrm>
            <a:off x="5768454" y="1626815"/>
            <a:ext cx="3211773" cy="3370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13" tIns="22850" rIns="45713" bIns="22850" anchor="t" anchorCtr="0">
            <a:spAutoFit/>
          </a:bodyPr>
          <a:lstStyle/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es-MX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20</a:t>
            </a:r>
            <a:r>
              <a:rPr lang="es-MX" sz="24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MX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primer semestre</a:t>
            </a:r>
            <a:endParaRPr sz="24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es-MX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359</a:t>
            </a:r>
            <a:r>
              <a:rPr lang="es-MX" sz="24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MX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segundo semestre</a:t>
            </a:r>
            <a:endParaRPr sz="24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es-MX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23</a:t>
            </a:r>
            <a:r>
              <a:rPr lang="es-MX" sz="24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MX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tercer semestre</a:t>
            </a:r>
            <a:endParaRPr sz="24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es-MX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833</a:t>
            </a:r>
            <a:r>
              <a:rPr lang="es-MX" sz="24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MX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cuarto semestre</a:t>
            </a:r>
            <a:endParaRPr sz="24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es-MX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36</a:t>
            </a:r>
            <a:r>
              <a:rPr lang="es-MX" sz="24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MX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quinto semestre</a:t>
            </a:r>
            <a:endParaRPr sz="24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ts val="4400"/>
            </a:pPr>
            <a:r>
              <a:rPr lang="es-MX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886</a:t>
            </a:r>
            <a:r>
              <a:rPr lang="es-MX" sz="2400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s-MX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sexto semestre</a:t>
            </a:r>
            <a:endParaRPr sz="2400" b="1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69721F59-55DC-C249-5879-EE8CB28008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714425"/>
              </p:ext>
            </p:extLst>
          </p:nvPr>
        </p:nvGraphicFramePr>
        <p:xfrm>
          <a:off x="0" y="4330839"/>
          <a:ext cx="5527085" cy="22884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Google Shape;79;p13">
            <a:extLst>
              <a:ext uri="{FF2B5EF4-FFF2-40B4-BE49-F238E27FC236}">
                <a16:creationId xmlns:a16="http://schemas.microsoft.com/office/drawing/2014/main" id="{49AB798D-8521-0F2F-608B-8A84B62DA3F8}"/>
              </a:ext>
            </a:extLst>
          </p:cNvPr>
          <p:cNvSpPr/>
          <p:nvPr/>
        </p:nvSpPr>
        <p:spPr>
          <a:xfrm>
            <a:off x="9144000" y="1626816"/>
            <a:ext cx="3211773" cy="3370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13" tIns="22850" rIns="45713" bIns="22850" anchor="t" anchorCtr="0">
            <a:spAutoFit/>
          </a:bodyPr>
          <a:lstStyle/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pt-BR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67</a:t>
            </a:r>
            <a:r>
              <a:rPr lang="pt-BR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séptimo semestre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pt-BR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3,215</a:t>
            </a:r>
            <a:r>
              <a:rPr lang="pt-BR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octavo semestre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pt-BR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74</a:t>
            </a:r>
            <a:r>
              <a:rPr lang="pt-BR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noveno semestre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pt-BR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123</a:t>
            </a:r>
            <a:r>
              <a:rPr lang="pt-BR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décimo semestre</a:t>
            </a:r>
          </a:p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pt-BR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288</a:t>
            </a:r>
            <a:r>
              <a:rPr lang="pt-BR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pt-BR" sz="24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posgrado</a:t>
            </a:r>
            <a:endParaRPr lang="pt-BR" sz="24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  <a:buClr>
                <a:srgbClr val="000000"/>
              </a:buClr>
              <a:buSzPts val="5400"/>
            </a:pPr>
            <a:r>
              <a:rPr lang="pt-BR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1,605</a:t>
            </a:r>
            <a:r>
              <a:rPr lang="pt-BR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EXATEC </a:t>
            </a:r>
          </a:p>
        </p:txBody>
      </p:sp>
      <p:sp>
        <p:nvSpPr>
          <p:cNvPr id="9" name="Google Shape;77;p13">
            <a:extLst>
              <a:ext uri="{FF2B5EF4-FFF2-40B4-BE49-F238E27FC236}">
                <a16:creationId xmlns:a16="http://schemas.microsoft.com/office/drawing/2014/main" id="{14372B12-6259-3509-35FE-547AB8DA3BAD}"/>
              </a:ext>
            </a:extLst>
          </p:cNvPr>
          <p:cNvSpPr/>
          <p:nvPr/>
        </p:nvSpPr>
        <p:spPr>
          <a:xfrm>
            <a:off x="4545641" y="330228"/>
            <a:ext cx="8771447" cy="784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13" tIns="22850" rIns="45713" bIns="22850" anchor="t" anchorCtr="0">
            <a:spAutoFit/>
          </a:bodyPr>
          <a:lstStyle/>
          <a:p>
            <a:pPr algn="ctr">
              <a:lnSpc>
                <a:spcPct val="150000"/>
              </a:lnSpc>
              <a:buClr>
                <a:srgbClr val="000000"/>
              </a:buClr>
              <a:buSzPts val="7200"/>
            </a:pPr>
            <a:r>
              <a:rPr lang="es-MX" sz="32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Inscritos con datos completos: </a:t>
            </a:r>
            <a:r>
              <a:rPr lang="es-MX" sz="32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7,773</a:t>
            </a:r>
            <a:endParaRPr sz="1200" b="1" dirty="0">
              <a:solidFill>
                <a:srgbClr val="28AD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03250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D21D4A7D-ECD3-862C-A0BA-B299E927BA42}"/>
              </a:ext>
            </a:extLst>
          </p:cNvPr>
          <p:cNvGraphicFramePr/>
          <p:nvPr/>
        </p:nvGraphicFramePr>
        <p:xfrm>
          <a:off x="1062894" y="4203300"/>
          <a:ext cx="5934254" cy="25406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Google Shape;191;p2">
            <a:extLst>
              <a:ext uri="{FF2B5EF4-FFF2-40B4-BE49-F238E27FC236}">
                <a16:creationId xmlns:a16="http://schemas.microsoft.com/office/drawing/2014/main" id="{A5F88909-2CFB-AA88-D17D-F0078CD33E2D}"/>
              </a:ext>
            </a:extLst>
          </p:cNvPr>
          <p:cNvSpPr/>
          <p:nvPr/>
        </p:nvSpPr>
        <p:spPr>
          <a:xfrm>
            <a:off x="5718144" y="263627"/>
            <a:ext cx="6304772" cy="99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MX" sz="36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Empresas por región en </a:t>
            </a:r>
            <a:r>
              <a:rPr lang="es-MX" sz="36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virtual</a:t>
            </a:r>
            <a:endParaRPr lang="es-ES" sz="3600" b="1" dirty="0">
              <a:solidFill>
                <a:srgbClr val="28AD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sz="3600" b="1" i="0" u="none" strike="noStrike" cap="none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" name="Google Shape;192;p2">
            <a:extLst>
              <a:ext uri="{FF2B5EF4-FFF2-40B4-BE49-F238E27FC236}">
                <a16:creationId xmlns:a16="http://schemas.microsoft.com/office/drawing/2014/main" id="{AADF62D7-497A-CB95-25D2-DFA1296931BD}"/>
              </a:ext>
            </a:extLst>
          </p:cNvPr>
          <p:cNvSpPr/>
          <p:nvPr/>
        </p:nvSpPr>
        <p:spPr>
          <a:xfrm>
            <a:off x="-852027" y="1340624"/>
            <a:ext cx="5621534" cy="971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248</a:t>
            </a:r>
            <a:r>
              <a:rPr lang="en-US" sz="295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95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empresas</a:t>
            </a:r>
            <a:r>
              <a:rPr lang="en-US" sz="295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</a:t>
            </a: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2" name="Google Shape;194;p2">
            <a:extLst>
              <a:ext uri="{FF2B5EF4-FFF2-40B4-BE49-F238E27FC236}">
                <a16:creationId xmlns:a16="http://schemas.microsoft.com/office/drawing/2014/main" id="{6705DEC0-7BE8-5BDB-259F-3AC3729BFBA4}"/>
              </a:ext>
            </a:extLst>
          </p:cNvPr>
          <p:cNvSpPr/>
          <p:nvPr/>
        </p:nvSpPr>
        <p:spPr>
          <a:xfrm>
            <a:off x="763444" y="2311736"/>
            <a:ext cx="3905206" cy="3332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96</a:t>
            </a:r>
            <a:r>
              <a:rPr lang="en-US" sz="28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Región</a:t>
            </a:r>
            <a:r>
              <a:rPr lang="en-US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Monterrey</a:t>
            </a:r>
            <a:endParaRPr lang="en-US" sz="2400" b="1" i="0" u="none" strike="noStrike" cap="none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79</a:t>
            </a:r>
            <a:r>
              <a:rPr lang="en-US" sz="2800" b="1" i="0" u="none" strike="noStrike" cap="none" dirty="0">
                <a:solidFill>
                  <a:srgbClr val="7F919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Región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Ciudad de </a:t>
            </a:r>
            <a:r>
              <a:rPr lang="en-US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México</a:t>
            </a:r>
          </a:p>
          <a:p>
            <a:pPr algn="just">
              <a:lnSpc>
                <a:spcPct val="150000"/>
              </a:lnSpc>
            </a:pPr>
            <a:r>
              <a:rPr lang="en-US" sz="28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</a:t>
            </a:r>
            <a:r>
              <a:rPr lang="en-US" sz="28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Región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Centro Sur</a:t>
            </a: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34</a:t>
            </a:r>
            <a:r>
              <a:rPr lang="en-US" sz="32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Región</a:t>
            </a:r>
            <a:r>
              <a:rPr lang="en-US" sz="24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Occidente</a:t>
            </a:r>
            <a:endParaRPr lang="en-US" sz="24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r>
              <a:rPr lang="en-US" sz="280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Central</a:t>
            </a: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5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5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aphicFrame>
        <p:nvGraphicFramePr>
          <p:cNvPr id="13" name="Gráfico 12">
            <a:extLst>
              <a:ext uri="{FF2B5EF4-FFF2-40B4-BE49-F238E27FC236}">
                <a16:creationId xmlns:a16="http://schemas.microsoft.com/office/drawing/2014/main" id="{24A43AAD-2527-2658-39E2-BA97B0DC42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4346520"/>
              </p:ext>
            </p:extLst>
          </p:nvPr>
        </p:nvGraphicFramePr>
        <p:xfrm>
          <a:off x="6058976" y="1304624"/>
          <a:ext cx="5369580" cy="41851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Google Shape;194;p2">
            <a:extLst>
              <a:ext uri="{FF2B5EF4-FFF2-40B4-BE49-F238E27FC236}">
                <a16:creationId xmlns:a16="http://schemas.microsoft.com/office/drawing/2014/main" id="{FC164BCC-BD49-B861-77E2-C06434BC5E37}"/>
              </a:ext>
            </a:extLst>
          </p:cNvPr>
          <p:cNvSpPr/>
          <p:nvPr/>
        </p:nvSpPr>
        <p:spPr>
          <a:xfrm>
            <a:off x="8196702" y="5935268"/>
            <a:ext cx="3905206" cy="127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32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68 </a:t>
            </a:r>
            <a:r>
              <a:rPr lang="en-US" sz="28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del T</a:t>
            </a:r>
            <a:r>
              <a:rPr lang="en-US" sz="28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 117</a:t>
            </a:r>
          </a:p>
          <a:p>
            <a:pPr algn="just">
              <a:lnSpc>
                <a:spcPct val="150000"/>
              </a:lnSpc>
            </a:pPr>
            <a:endParaRPr lang="en-US" sz="24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4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4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910867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D21D4A7D-ECD3-862C-A0BA-B299E927BA42}"/>
              </a:ext>
            </a:extLst>
          </p:cNvPr>
          <p:cNvGraphicFramePr/>
          <p:nvPr/>
        </p:nvGraphicFramePr>
        <p:xfrm>
          <a:off x="1062894" y="4203300"/>
          <a:ext cx="5934254" cy="25406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Google Shape;191;p2">
            <a:extLst>
              <a:ext uri="{FF2B5EF4-FFF2-40B4-BE49-F238E27FC236}">
                <a16:creationId xmlns:a16="http://schemas.microsoft.com/office/drawing/2014/main" id="{A5F88909-2CFB-AA88-D17D-F0078CD33E2D}"/>
              </a:ext>
            </a:extLst>
          </p:cNvPr>
          <p:cNvSpPr/>
          <p:nvPr/>
        </p:nvSpPr>
        <p:spPr>
          <a:xfrm>
            <a:off x="5647291" y="228317"/>
            <a:ext cx="6304772" cy="99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MX" sz="36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Empresas por Campus en </a:t>
            </a:r>
            <a:r>
              <a:rPr lang="es-MX" sz="36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virtual</a:t>
            </a:r>
            <a:endParaRPr lang="es-ES" sz="3600" b="1" dirty="0">
              <a:solidFill>
                <a:srgbClr val="28AD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sz="3600" b="1" i="0" u="none" strike="noStrike" cap="none" dirty="0">
              <a:solidFill>
                <a:schemeClr val="dk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" name="Google Shape;192;p2">
            <a:extLst>
              <a:ext uri="{FF2B5EF4-FFF2-40B4-BE49-F238E27FC236}">
                <a16:creationId xmlns:a16="http://schemas.microsoft.com/office/drawing/2014/main" id="{AADF62D7-497A-CB95-25D2-DFA1296931BD}"/>
              </a:ext>
            </a:extLst>
          </p:cNvPr>
          <p:cNvSpPr/>
          <p:nvPr/>
        </p:nvSpPr>
        <p:spPr>
          <a:xfrm>
            <a:off x="7757419" y="891396"/>
            <a:ext cx="5621534" cy="7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248</a:t>
            </a:r>
            <a:r>
              <a:rPr lang="en-US" sz="295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950" b="1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empresas</a:t>
            </a:r>
            <a:r>
              <a:rPr lang="en-US" sz="295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</a:t>
            </a: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 dirty="0">
              <a:solidFill>
                <a:srgbClr val="425EDC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C52ECAC7-8101-5F81-8D44-831D517633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7243341"/>
              </p:ext>
            </p:extLst>
          </p:nvPr>
        </p:nvGraphicFramePr>
        <p:xfrm>
          <a:off x="1062894" y="1963330"/>
          <a:ext cx="10275666" cy="4017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285404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D21D4A7D-ECD3-862C-A0BA-B299E927BA42}"/>
              </a:ext>
            </a:extLst>
          </p:cNvPr>
          <p:cNvGraphicFramePr/>
          <p:nvPr/>
        </p:nvGraphicFramePr>
        <p:xfrm>
          <a:off x="1062894" y="4203300"/>
          <a:ext cx="5934254" cy="25406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Google Shape;191;p2">
            <a:extLst>
              <a:ext uri="{FF2B5EF4-FFF2-40B4-BE49-F238E27FC236}">
                <a16:creationId xmlns:a16="http://schemas.microsoft.com/office/drawing/2014/main" id="{A5F88909-2CFB-AA88-D17D-F0078CD33E2D}"/>
              </a:ext>
            </a:extLst>
          </p:cNvPr>
          <p:cNvSpPr/>
          <p:nvPr/>
        </p:nvSpPr>
        <p:spPr>
          <a:xfrm>
            <a:off x="4513719" y="420525"/>
            <a:ext cx="8099107" cy="99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s-MX" sz="32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Oportunidades Internacionales por </a:t>
            </a:r>
            <a:r>
              <a:rPr lang="es-MX" sz="32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escuela</a:t>
            </a:r>
            <a:r>
              <a:rPr lang="es-MX" sz="3200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 sz="3200" i="0" u="none" strike="noStrike" cap="none" dirty="0">
              <a:solidFill>
                <a:srgbClr val="28AD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2" name="Google Shape;194;p2">
            <a:extLst>
              <a:ext uri="{FF2B5EF4-FFF2-40B4-BE49-F238E27FC236}">
                <a16:creationId xmlns:a16="http://schemas.microsoft.com/office/drawing/2014/main" id="{6705DEC0-7BE8-5BDB-259F-3AC3729BFBA4}"/>
              </a:ext>
            </a:extLst>
          </p:cNvPr>
          <p:cNvSpPr/>
          <p:nvPr/>
        </p:nvSpPr>
        <p:spPr>
          <a:xfrm>
            <a:off x="1059846" y="1662444"/>
            <a:ext cx="2077249" cy="3811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46</a:t>
            </a: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r>
              <a:rPr lang="en-US" sz="24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EIC</a:t>
            </a:r>
          </a:p>
          <a:p>
            <a:pPr algn="just">
              <a:lnSpc>
                <a:spcPct val="150000"/>
              </a:lnSpc>
            </a:pP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30%</a:t>
            </a:r>
            <a:r>
              <a:rPr lang="en-US" sz="2400" b="1" i="0" u="none" strike="noStrike" cap="none" dirty="0">
                <a:solidFill>
                  <a:srgbClr val="7F919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</a:t>
            </a:r>
          </a:p>
          <a:p>
            <a:pPr algn="just">
              <a:lnSpc>
                <a:spcPct val="150000"/>
              </a:lnSpc>
            </a:pP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8%</a:t>
            </a:r>
            <a:r>
              <a:rPr lang="en-US" sz="24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Posgrados</a:t>
            </a:r>
            <a:endParaRPr lang="en-US" sz="20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6%</a:t>
            </a:r>
            <a:r>
              <a:rPr lang="en-US" sz="2800" b="1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ECSG</a:t>
            </a:r>
          </a:p>
          <a:p>
            <a:pPr algn="just">
              <a:lnSpc>
                <a:spcPct val="150000"/>
              </a:lnSpc>
            </a:pP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5%</a:t>
            </a:r>
            <a:r>
              <a:rPr lang="en-US" sz="240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EHE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3%</a:t>
            </a:r>
            <a:r>
              <a:rPr lang="en-US" sz="20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EAAD</a:t>
            </a:r>
          </a:p>
          <a:p>
            <a:pPr algn="just">
              <a:lnSpc>
                <a:spcPct val="150000"/>
              </a:lnSpc>
            </a:pPr>
            <a:r>
              <a:rPr lang="en-US" sz="2400" b="1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%</a:t>
            </a:r>
            <a:r>
              <a:rPr lang="en-US" sz="2400" b="1" i="0" u="none" strike="noStrike" cap="none" dirty="0">
                <a:solidFill>
                  <a:srgbClr val="14171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000" b="1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EMCS</a:t>
            </a:r>
            <a:endParaRPr lang="en-US" sz="20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graphicFrame>
        <p:nvGraphicFramePr>
          <p:cNvPr id="3" name="Gráfico 2">
            <a:extLst>
              <a:ext uri="{FF2B5EF4-FFF2-40B4-BE49-F238E27FC236}">
                <a16:creationId xmlns:a16="http://schemas.microsoft.com/office/drawing/2014/main" id="{0585950A-04FC-4E12-3FB1-7296A90F82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8536213"/>
              </p:ext>
            </p:extLst>
          </p:nvPr>
        </p:nvGraphicFramePr>
        <p:xfrm>
          <a:off x="3323402" y="2431110"/>
          <a:ext cx="7484012" cy="30266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Google Shape;194;p2">
            <a:extLst>
              <a:ext uri="{FF2B5EF4-FFF2-40B4-BE49-F238E27FC236}">
                <a16:creationId xmlns:a16="http://schemas.microsoft.com/office/drawing/2014/main" id="{574631A8-5401-CA96-A980-EAECB2EE708F}"/>
              </a:ext>
            </a:extLst>
          </p:cNvPr>
          <p:cNvSpPr/>
          <p:nvPr/>
        </p:nvSpPr>
        <p:spPr>
          <a:xfrm>
            <a:off x="5197901" y="1099146"/>
            <a:ext cx="6994099" cy="958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22850" rIns="45700" bIns="22850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i="0" u="none" strike="noStrike" cap="none" dirty="0">
                <a:solidFill>
                  <a:srgbClr val="28AD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68</a:t>
            </a:r>
            <a:r>
              <a:rPr lang="en-US" sz="2400" i="0" u="none" strike="noStrike" cap="none" dirty="0">
                <a:solidFill>
                  <a:srgbClr val="425EDC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vacantes</a:t>
            </a:r>
            <a:r>
              <a:rPr lang="en-US" sz="2400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y </a:t>
            </a:r>
            <a:r>
              <a:rPr lang="en-US" sz="2400" b="1" i="0" u="none" strike="noStrike" cap="none" dirty="0">
                <a:solidFill>
                  <a:srgbClr val="00B0F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255</a:t>
            </a:r>
            <a:r>
              <a:rPr lang="en-US" sz="2400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posiciones</a:t>
            </a:r>
            <a:r>
              <a:rPr lang="en-US" sz="2400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laborales</a:t>
            </a:r>
            <a:r>
              <a:rPr lang="en-US" sz="2400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-US" sz="2400" i="0" u="none" strike="noStrike" cap="none" dirty="0" err="1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internacionales</a:t>
            </a:r>
            <a:r>
              <a:rPr lang="en-US" sz="2400" i="0" u="none" strike="noStrike" cap="none" dirty="0">
                <a:solidFill>
                  <a:schemeClr val="bg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.</a:t>
            </a:r>
            <a:endParaRPr lang="en-US" sz="2400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algn="just">
              <a:lnSpc>
                <a:spcPct val="150000"/>
              </a:lnSpc>
            </a:pPr>
            <a:endParaRPr lang="en-US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 dirty="0">
              <a:solidFill>
                <a:srgbClr val="141719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rgbClr val="7F919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62461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2B7F427D-08FD-A615-008E-4E81E7449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aphicFrame>
        <p:nvGraphicFramePr>
          <p:cNvPr id="2" name="Gráfico 1">
            <a:extLst>
              <a:ext uri="{FF2B5EF4-FFF2-40B4-BE49-F238E27FC236}">
                <a16:creationId xmlns:a16="http://schemas.microsoft.com/office/drawing/2014/main" id="{D21D4A7D-ECD3-862C-A0BA-B299E927BA42}"/>
              </a:ext>
            </a:extLst>
          </p:cNvPr>
          <p:cNvGraphicFramePr/>
          <p:nvPr/>
        </p:nvGraphicFramePr>
        <p:xfrm>
          <a:off x="1062894" y="4203300"/>
          <a:ext cx="5934254" cy="25406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129814B9-ABAA-5DDB-9CE5-86EE2C2549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4325594"/>
              </p:ext>
            </p:extLst>
          </p:nvPr>
        </p:nvGraphicFramePr>
        <p:xfrm>
          <a:off x="736979" y="1234177"/>
          <a:ext cx="10890914" cy="4875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CC9AD824-286B-F6A0-7D9E-7D0D001447E7}"/>
              </a:ext>
            </a:extLst>
          </p:cNvPr>
          <p:cNvSpPr txBox="1"/>
          <p:nvPr/>
        </p:nvSpPr>
        <p:spPr>
          <a:xfrm>
            <a:off x="5180301" y="486053"/>
            <a:ext cx="7184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Registros por campus y Escuela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925375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efa9d81-103d-4366-bf3a-565765540479">
      <Terms xmlns="http://schemas.microsoft.com/office/infopath/2007/PartnerControls"/>
    </lcf76f155ced4ddcb4097134ff3c332f>
    <TaxCatchAll xmlns="9accb34a-b4c3-4e35-aa51-a2004dd92886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6AE1D7D9280F446891ECBCD328C83A9" ma:contentTypeVersion="15" ma:contentTypeDescription="Create a new document." ma:contentTypeScope="" ma:versionID="bd22293f381068a4987b2e6604458cb1">
  <xsd:schema xmlns:xsd="http://www.w3.org/2001/XMLSchema" xmlns:xs="http://www.w3.org/2001/XMLSchema" xmlns:p="http://schemas.microsoft.com/office/2006/metadata/properties" xmlns:ns2="aefa9d81-103d-4366-bf3a-565765540479" xmlns:ns3="9accb34a-b4c3-4e35-aa51-a2004dd92886" targetNamespace="http://schemas.microsoft.com/office/2006/metadata/properties" ma:root="true" ma:fieldsID="cb2f4b249d0e29cfe1a2fe71390cabcb" ns2:_="" ns3:_="">
    <xsd:import namespace="aefa9d81-103d-4366-bf3a-565765540479"/>
    <xsd:import namespace="9accb34a-b4c3-4e35-aa51-a2004dd9288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fa9d81-103d-4366-bf3a-56576554047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13b0b881-3bf5-4493-8d21-dd6cf614d6f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ccb34a-b4c3-4e35-aa51-a2004dd9288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9f1bd862-9d1e-4fc8-b786-3f729c46f608}" ma:internalName="TaxCatchAll" ma:showField="CatchAllData" ma:web="9accb34a-b4c3-4e35-aa51-a2004dd928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676C74-18C9-4025-94A6-A743A68CE07F}">
  <ds:schemaRefs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schemas.microsoft.com/office/2006/documentManagement/types"/>
    <ds:schemaRef ds:uri="9accb34a-b4c3-4e35-aa51-a2004dd92886"/>
    <ds:schemaRef ds:uri="aefa9d81-103d-4366-bf3a-565765540479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928460D-E30C-470B-B026-C26BFA8C0B80}">
  <ds:schemaRefs>
    <ds:schemaRef ds:uri="9accb34a-b4c3-4e35-aa51-a2004dd92886"/>
    <ds:schemaRef ds:uri="aefa9d81-103d-4366-bf3a-56576554047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55BE891-501E-4F1D-A105-72F2387447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1219</TotalTime>
  <Words>1245</Words>
  <Application>Microsoft Office PowerPoint</Application>
  <PresentationFormat>Widescreen</PresentationFormat>
  <Paragraphs>718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Aptos Narrow</vt:lpstr>
      <vt:lpstr>Arial</vt:lpstr>
      <vt:lpstr>Calibri</vt:lpstr>
      <vt:lpstr>Calibri Light</vt:lpstr>
      <vt:lpstr>Helvetica Neue</vt:lpstr>
      <vt:lpstr>Neue Haas Grotesk Display Pro</vt:lpstr>
      <vt:lpstr>Neue Haas Grotesk Text Pro</vt:lpstr>
      <vt:lpstr>Roboto</vt:lpstr>
      <vt:lpstr>Roboto Condensed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Illiana Gutiérrez Hernández</dc:creator>
  <cp:lastModifiedBy>Jose Ignacio Paez Batallas</cp:lastModifiedBy>
  <cp:revision>6</cp:revision>
  <dcterms:created xsi:type="dcterms:W3CDTF">2024-04-24T18:54:51Z</dcterms:created>
  <dcterms:modified xsi:type="dcterms:W3CDTF">2024-09-23T23:14:42Z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0x010100A6AE1D7D9280F446891ECBCD328C83A9</vt:lpwstr>
  </property>
  <property fmtid="{D5CDD505-2E9C-101B-9397-08002B2CF9AE}" pid="3" name="MediaServiceImageTags">
    <vt:lpwstr/>
  </property>
</Properties>
</file>

<file path=docProps/thumbnail.jpeg>
</file>